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73" r:id="rId4"/>
    <p:sldId id="263" r:id="rId5"/>
    <p:sldId id="267" r:id="rId6"/>
    <p:sldId id="264" r:id="rId7"/>
    <p:sldId id="265" r:id="rId8"/>
    <p:sldId id="266" r:id="rId9"/>
    <p:sldId id="274" r:id="rId10"/>
    <p:sldId id="270" r:id="rId11"/>
    <p:sldId id="310" r:id="rId12"/>
    <p:sldId id="271" r:id="rId13"/>
    <p:sldId id="276" r:id="rId14"/>
    <p:sldId id="272" r:id="rId15"/>
    <p:sldId id="280" r:id="rId16"/>
    <p:sldId id="277" r:id="rId17"/>
    <p:sldId id="290" r:id="rId18"/>
    <p:sldId id="278" r:id="rId19"/>
    <p:sldId id="283" r:id="rId20"/>
    <p:sldId id="285" r:id="rId21"/>
    <p:sldId id="286" r:id="rId22"/>
    <p:sldId id="291" r:id="rId23"/>
    <p:sldId id="284" r:id="rId24"/>
    <p:sldId id="279" r:id="rId25"/>
    <p:sldId id="306" r:id="rId26"/>
    <p:sldId id="301" r:id="rId27"/>
    <p:sldId id="302" r:id="rId28"/>
    <p:sldId id="303" r:id="rId29"/>
    <p:sldId id="304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7" r:id="rId40"/>
    <p:sldId id="308" r:id="rId41"/>
    <p:sldId id="309" r:id="rId42"/>
    <p:sldId id="305" r:id="rId43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B3BA"/>
    <a:srgbClr val="FFFFBD"/>
    <a:srgbClr val="FFFFCC"/>
    <a:srgbClr val="FFFF99"/>
    <a:srgbClr val="286A7C"/>
    <a:srgbClr val="369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80" autoAdjust="0"/>
    <p:restoredTop sz="79820" autoAdjust="0"/>
  </p:normalViewPr>
  <p:slideViewPr>
    <p:cSldViewPr>
      <p:cViewPr varScale="1">
        <p:scale>
          <a:sx n="116" d="100"/>
          <a:sy n="116" d="100"/>
        </p:scale>
        <p:origin x="1836" y="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BF349-20C2-4736-AFE5-90F3C4B04D86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31D9-7EB3-4357-BCB8-DC6CC31FE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778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적용한 논리 설계입니다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스케줄 정보를 담고 있는 테이블과 일정 종류 정보를 담고 있는 테이블을 설계하였습니다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학습 문서 정보를 담고 있는 테이블과 학습 문서 </a:t>
            </a:r>
            <a:r>
              <a:rPr lang="ko-KR" altLang="en-US" dirty="0" err="1" smtClean="0"/>
              <a:t>내용를</a:t>
            </a:r>
            <a:r>
              <a:rPr lang="ko-KR" altLang="en-US" dirty="0" smtClean="0"/>
              <a:t> 담고 있는 테이블을 설계하였습니다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확장성을</a:t>
            </a:r>
            <a:r>
              <a:rPr lang="ko-KR" altLang="en-US" dirty="0" smtClean="0"/>
              <a:t> 위해 또 하나의 테이블을 설계하였는데요 일정을 </a:t>
            </a:r>
            <a:r>
              <a:rPr lang="ko-KR" altLang="en-US" dirty="0" err="1" smtClean="0"/>
              <a:t>추가할때</a:t>
            </a:r>
            <a:r>
              <a:rPr lang="ko-KR" altLang="en-US" dirty="0" smtClean="0"/>
              <a:t> 학습문서 내용도 추가할 수 있는 것을 고려하여 설계를 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97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 클래스 다이어그램 구조를 기존과 비교하여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기존 클래스 다이어그램 구조입니다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위쪽은 일정 쪽 모델이고 </a:t>
            </a:r>
            <a:r>
              <a:rPr lang="ko-KR" altLang="en-US" smtClean="0"/>
              <a:t>아래쪽은 학습문서 </a:t>
            </a:r>
            <a:r>
              <a:rPr lang="ko-KR" altLang="en-US" dirty="0" smtClean="0"/>
              <a:t>쪽 모델입니다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일정쪽</a:t>
            </a:r>
            <a:r>
              <a:rPr lang="ko-KR" altLang="en-US" dirty="0" smtClean="0"/>
              <a:t> 모델에서는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에는 맨 처음 파일에서 정보를 읽어와서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멤버인 리스트에 저장을 </a:t>
            </a:r>
            <a:r>
              <a:rPr lang="ko-KR" altLang="en-US" dirty="0" err="1" smtClean="0"/>
              <a:t>시킨다음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검색의 기능을 할 수 있는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추가하였습니다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10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학습문서쪽</a:t>
            </a:r>
            <a:r>
              <a:rPr lang="ko-KR" altLang="en-US" dirty="0" smtClean="0"/>
              <a:t> 다이어그램도 마찬가지로 </a:t>
            </a:r>
            <a:r>
              <a:rPr lang="ko-KR" altLang="en-US" dirty="0" err="1" smtClean="0"/>
              <a:t>해쉬맵에</a:t>
            </a:r>
            <a:r>
              <a:rPr lang="ko-KR" altLang="en-US" dirty="0" smtClean="0"/>
              <a:t> 저장을 시키고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삭제가 가능하도록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★아래 왼쪽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danConn</a:t>
            </a:r>
            <a:r>
              <a:rPr lang="ko-KR" altLang="en-US" dirty="0" smtClean="0"/>
              <a:t>에 밑줄 빠짐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기존 모델 방식은 유지하고 새로 설계한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구조를 추가하였습니다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en-US" altLang="ko-KR" dirty="0" err="1" smtClean="0"/>
              <a:t>DBConnectionModule</a:t>
            </a:r>
            <a:r>
              <a:rPr lang="ko-KR" altLang="en-US" dirty="0" smtClean="0"/>
              <a:t>을 추가하여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와 연결을 하고 한번만 생성하면 되기 때문에 </a:t>
            </a:r>
            <a:r>
              <a:rPr lang="ko-KR" altLang="en-US" dirty="0" err="1" smtClean="0"/>
              <a:t>싱글톤</a:t>
            </a:r>
            <a:r>
              <a:rPr lang="ko-KR" altLang="en-US" dirty="0" smtClean="0"/>
              <a:t> 패턴을 적용하였습니다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스케줄쪽</a:t>
            </a:r>
            <a:r>
              <a:rPr lang="ko-KR" altLang="en-US" dirty="0" smtClean="0"/>
              <a:t>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DBConnectioModule</a:t>
            </a:r>
            <a:r>
              <a:rPr lang="ko-KR" altLang="en-US" dirty="0" smtClean="0"/>
              <a:t>을 연결하여 일정정보 테이블과 일정종류 테이블에 각각 연결하여 접근할 수 있도록 하고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검색의 기능을 넣었습니다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확장성을</a:t>
            </a:r>
            <a:r>
              <a:rPr lang="ko-KR" altLang="en-US" dirty="0" smtClean="0"/>
              <a:t> 고려하여 설계하였던 </a:t>
            </a:r>
            <a:r>
              <a:rPr lang="en-US" altLang="ko-KR" dirty="0" err="1" smtClean="0"/>
              <a:t>studySchedule</a:t>
            </a:r>
            <a:r>
              <a:rPr lang="ko-KR" altLang="en-US" dirty="0" smtClean="0"/>
              <a:t>테이블도 다이어그램에 기본적으로 추가하였습니다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//</a:t>
            </a:r>
            <a:r>
              <a:rPr lang="ko-KR" altLang="en-US" dirty="0" smtClean="0"/>
              <a:t>★애니메이션 추가했음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8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위에 컬렉션을 가진 일정과 학습문서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설계하여 추가가 </a:t>
            </a:r>
            <a:r>
              <a:rPr lang="ko-KR" altLang="en-US" dirty="0" err="1" smtClean="0"/>
              <a:t>일어날때마다</a:t>
            </a:r>
            <a:r>
              <a:rPr lang="ko-KR" altLang="en-US" dirty="0" smtClean="0"/>
              <a:t> 바로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접근하지 않고 임시로 데이터를 가지고 있게 하였고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개가 되면</a:t>
            </a:r>
            <a:r>
              <a:rPr lang="ko-KR" altLang="en-US" baseline="0" dirty="0" smtClean="0"/>
              <a:t> 그때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접근하여 한번에 데이터가 들어갈 수 있도록 해서 </a:t>
            </a:r>
            <a:r>
              <a:rPr lang="ko-KR" altLang="en-US" baseline="0" dirty="0" err="1" smtClean="0"/>
              <a:t>퍼포먼스를</a:t>
            </a:r>
            <a:r>
              <a:rPr lang="ko-KR" altLang="en-US" baseline="0" dirty="0" smtClean="0"/>
              <a:t> 높였습니다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수정 삭제 검색도 먼저 컬렉션에 접근 후 해당 데이터가 컬렉션에 없는 경우에만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접근하도록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19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각 </a:t>
            </a:r>
            <a:r>
              <a:rPr lang="en-US" altLang="ko-KR" dirty="0" smtClean="0"/>
              <a:t>D</a:t>
            </a:r>
            <a:r>
              <a:rPr lang="en-US" altLang="ko-KR" baseline="0" dirty="0" smtClean="0"/>
              <a:t>AO</a:t>
            </a:r>
            <a:r>
              <a:rPr lang="ko-KR" altLang="en-US" baseline="0" dirty="0" smtClean="0"/>
              <a:t>는 여러 컨트롤러에서 접근하기 때문에 </a:t>
            </a:r>
            <a:r>
              <a:rPr lang="ko-KR" altLang="en-US" baseline="0" dirty="0" err="1" smtClean="0"/>
              <a:t>싱글톤을</a:t>
            </a:r>
            <a:r>
              <a:rPr lang="ko-KR" altLang="en-US" baseline="0" dirty="0" smtClean="0"/>
              <a:t> 적용하여 한번만 생성되도록 하여 하나의 공통된 컬렉션을 가지도록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2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컨트롤러쪽의</a:t>
            </a:r>
            <a:r>
              <a:rPr lang="ko-KR" altLang="en-US" dirty="0" smtClean="0"/>
              <a:t> 변화를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스케줄 쪽의 컨트롤러를 보시면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8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Programming</a:t>
            </a:r>
            <a:r>
              <a:rPr lang="en-US" altLang="ko-KR" baseline="0" dirty="0" smtClean="0"/>
              <a:t> language </a:t>
            </a:r>
            <a:r>
              <a:rPr lang="ko-KR" altLang="en-US" baseline="0" dirty="0" smtClean="0"/>
              <a:t>관련 학습을 하다 보면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주석으로 밖에 처리하지 못하는 불편함을 종종 겪게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한글이나 </a:t>
            </a:r>
            <a:r>
              <a:rPr lang="en-US" altLang="ko-KR" baseline="0" dirty="0" smtClean="0"/>
              <a:t>Office Word</a:t>
            </a:r>
            <a:r>
              <a:rPr lang="ko-KR" altLang="en-US" baseline="0" dirty="0" smtClean="0"/>
              <a:t>를 사용해서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다시 정리하는데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작업을 하는 불편을 겪게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40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★여기에 </a:t>
            </a:r>
            <a:r>
              <a:rPr lang="ko-KR" altLang="en-US" dirty="0" err="1" smtClean="0"/>
              <a:t>클래스명</a:t>
            </a:r>
            <a:r>
              <a:rPr lang="ko-KR" altLang="en-US" dirty="0" smtClean="0"/>
              <a:t> 빠졌음</a:t>
            </a:r>
            <a:r>
              <a:rPr lang="en-US" altLang="ko-KR" dirty="0" smtClean="0"/>
              <a:t>!!!</a:t>
            </a:r>
          </a:p>
          <a:p>
            <a:r>
              <a:rPr lang="ko-KR" altLang="en-US" dirty="0" smtClean="0"/>
              <a:t>각 컨트롤러에 컬렉션을 가지고 있는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추가하였고 그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접근하여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검색할 수 있는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각각 추가하였습니다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752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111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 클래스 다이어그램 구조를 기존과 비교하여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일정 추가하기 시퀀스를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네모 박스 위쪽은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쪽이므로 실제로 컨트롤러에 접근하여 추가하는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93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추가하기를 하여 컨트롤러 쪽에 추가하는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517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컨트롤러에서 컬렉션을 가진 클래스에서 추가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호출하고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23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객체를 생성하여 컬렉션 리스트에 추가를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리스트에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개가 쌓이면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insert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호출하여 실제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저장을 시킵니다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6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37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이전에 사용하던 </a:t>
            </a:r>
            <a:r>
              <a:rPr lang="en-US" altLang="ko-KR" smtClean="0"/>
              <a:t>DAO</a:t>
            </a:r>
            <a:r>
              <a:rPr lang="ko-KR" altLang="en-US" smtClean="0"/>
              <a:t>에 접근하여 이전에 사용하던 코드생성 메소드를 호출하여 문서의 코드를 생성하게됩니다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56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그다음 </a:t>
            </a:r>
            <a:r>
              <a:rPr lang="en-US" altLang="ko-KR" smtClean="0"/>
              <a:t>DB</a:t>
            </a:r>
            <a:r>
              <a:rPr lang="ko-KR" altLang="en-US" smtClean="0"/>
              <a:t>설계후 추가된 </a:t>
            </a:r>
            <a:r>
              <a:rPr lang="en-US" altLang="ko-KR" smtClean="0"/>
              <a:t>StudyDocumentDBDAO </a:t>
            </a:r>
            <a:r>
              <a:rPr lang="ko-KR" altLang="en-US" smtClean="0"/>
              <a:t>클래스는 </a:t>
            </a:r>
            <a:r>
              <a:rPr lang="ko-KR" altLang="en-US" baseline="0" smtClean="0"/>
              <a:t>리스트에 문서파일들을 임시로 저장하여 </a:t>
            </a:r>
            <a:r>
              <a:rPr lang="en-US" altLang="ko-KR" baseline="0" smtClean="0"/>
              <a:t>10</a:t>
            </a:r>
            <a:r>
              <a:rPr lang="ko-KR" altLang="en-US" baseline="0" smtClean="0"/>
              <a:t>개의 문서가 저장되면 실제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저장을 하게됩니다</a:t>
            </a:r>
            <a:r>
              <a:rPr lang="en-US" altLang="ko-KR" baseline="0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90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이러한 불편을 해결해 줄 수 있는 프로그램을 개발해보는 것이 어떨까 생각하게 되었습니다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45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저장하기 시퀀스 입니다</a:t>
            </a:r>
            <a:r>
              <a:rPr lang="en-US" altLang="ko-KR" smtClean="0"/>
              <a:t>.</a:t>
            </a:r>
            <a:r>
              <a:rPr lang="en-US" altLang="ko-KR" baseline="0" smtClean="0"/>
              <a:t> </a:t>
            </a:r>
            <a:r>
              <a:rPr lang="ko-KR" altLang="en-US" smtClean="0"/>
              <a:t>일단 </a:t>
            </a:r>
            <a:r>
              <a:rPr lang="en-US" altLang="ko-KR" smtClean="0"/>
              <a:t>UI</a:t>
            </a:r>
            <a:r>
              <a:rPr lang="ko-KR" altLang="en-US" smtClean="0"/>
              <a:t>에서 저장버튼을 클릭시 리스너 호출을 통해 가장먼저 </a:t>
            </a:r>
            <a:r>
              <a:rPr lang="en-US" altLang="ko-KR" smtClean="0"/>
              <a:t>SaveCheckController</a:t>
            </a:r>
            <a:r>
              <a:rPr lang="ko-KR" altLang="en-US" smtClean="0"/>
              <a:t>에서 </a:t>
            </a:r>
            <a:r>
              <a:rPr lang="en-US" altLang="ko-KR" smtClean="0"/>
              <a:t>saveCheck</a:t>
            </a:r>
            <a:r>
              <a:rPr lang="ko-KR" altLang="en-US" smtClean="0"/>
              <a:t>메소드를 호출하고 </a:t>
            </a:r>
            <a:r>
              <a:rPr lang="en-US" altLang="ko-KR" smtClean="0"/>
              <a:t>DB</a:t>
            </a:r>
            <a:r>
              <a:rPr lang="ko-KR" altLang="en-US" smtClean="0"/>
              <a:t>설계후 도출된 </a:t>
            </a:r>
            <a:r>
              <a:rPr lang="en-US" altLang="ko-KR" smtClean="0"/>
              <a:t>StudyDocumentDBDAO</a:t>
            </a:r>
            <a:r>
              <a:rPr lang="ko-KR" altLang="en-US" smtClean="0"/>
              <a:t>클래스에 접근하여 임시로 저장된 파일들중 코드값과 일치하고 </a:t>
            </a:r>
            <a:r>
              <a:rPr lang="en-US" altLang="ko-KR" smtClean="0"/>
              <a:t>“</a:t>
            </a:r>
            <a:r>
              <a:rPr lang="ko-KR" altLang="en-US" smtClean="0"/>
              <a:t>새 문서</a:t>
            </a:r>
            <a:r>
              <a:rPr lang="en-US" altLang="ko-KR" smtClean="0"/>
              <a:t>“</a:t>
            </a:r>
            <a:r>
              <a:rPr lang="ko-KR" altLang="en-US" smtClean="0"/>
              <a:t>라는 파일이 있는지 검사를 한후에 리스트에없다면 </a:t>
            </a:r>
            <a:r>
              <a:rPr lang="ko-KR" altLang="en-US" baseline="0" smtClean="0"/>
              <a:t>실제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저장하는 클래스인 </a:t>
            </a:r>
            <a:r>
              <a:rPr lang="en-US" altLang="ko-KR" smtClean="0"/>
              <a:t>StudyDocumentInfoDBDAO</a:t>
            </a:r>
            <a:r>
              <a:rPr lang="ko-KR" altLang="en-US" smtClean="0"/>
              <a:t>에 접근하여 코드값과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파일이름이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새 문서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인지 검사를 한후에 그런 파일이있다면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없다면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를 리턴한다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445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saveCheck</a:t>
            </a:r>
            <a:r>
              <a:rPr lang="ko-KR" altLang="en-US" smtClean="0"/>
              <a:t>메소드를 파일 검사를 한후에</a:t>
            </a:r>
            <a:r>
              <a:rPr lang="ko-KR" altLang="en-US" baseline="0" smtClean="0"/>
              <a:t> 만약 이파일이 </a:t>
            </a:r>
            <a:r>
              <a:rPr lang="en-US" altLang="ko-KR" baseline="0" smtClean="0"/>
              <a:t>“</a:t>
            </a:r>
            <a:r>
              <a:rPr lang="ko-KR" altLang="en-US" baseline="0" smtClean="0"/>
              <a:t>새 파일</a:t>
            </a:r>
            <a:r>
              <a:rPr lang="en-US" altLang="ko-KR" baseline="0" smtClean="0"/>
              <a:t>”</a:t>
            </a:r>
            <a:r>
              <a:rPr lang="ko-KR" altLang="en-US" baseline="0" smtClean="0"/>
              <a:t>이 아니라 다른 이름으로 되어있다면 새로운 파일명을 입력받을 필요가 없기때문에 데이터만 보내줘서 저장을 하게됩니다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`</a:t>
            </a:r>
            <a:r>
              <a:rPr lang="ko-KR" altLang="en-US" baseline="0" smtClean="0"/>
              <a:t>일단 </a:t>
            </a:r>
            <a:r>
              <a:rPr lang="en-US" altLang="ko-KR" baseline="0" smtClean="0"/>
              <a:t>UI</a:t>
            </a:r>
            <a:r>
              <a:rPr lang="ko-KR" altLang="en-US" baseline="0" smtClean="0"/>
              <a:t>에서 데이터들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코드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디렉토리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코드부분</a:t>
            </a:r>
            <a:r>
              <a:rPr lang="en-US" altLang="ko-KR" baseline="0" smtClean="0"/>
              <a:t>,</a:t>
            </a:r>
            <a:r>
              <a:rPr lang="ko-KR" altLang="en-US" baseline="0" smtClean="0"/>
              <a:t>주석부분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을 전달인자로 보내줘서</a:t>
            </a:r>
            <a:r>
              <a:rPr lang="en-US" altLang="ko-KR" baseline="0" smtClean="0"/>
              <a:t>(documentName</a:t>
            </a:r>
            <a:r>
              <a:rPr lang="ko-KR" altLang="en-US" baseline="0" smtClean="0"/>
              <a:t>은 오타</a:t>
            </a:r>
            <a:r>
              <a:rPr lang="en-US" altLang="ko-KR" baseline="0" smtClean="0"/>
              <a:t>) StuduDocumentDBDAO</a:t>
            </a:r>
            <a:r>
              <a:rPr lang="ko-KR" altLang="en-US" baseline="0" smtClean="0"/>
              <a:t>클래스의 리스트에 파일이 있는지 없는지 검사한후에 있다면 수정을 하고 리턴하게되고</a:t>
            </a:r>
            <a:endParaRPr lang="en-US" altLang="ko-KR" baseline="0" smtClean="0"/>
          </a:p>
          <a:p>
            <a:r>
              <a:rPr lang="ko-KR" altLang="en-US" baseline="0" smtClean="0"/>
              <a:t>없다면 실제 </a:t>
            </a:r>
            <a:r>
              <a:rPr lang="en-US" altLang="ko-KR" baseline="0" smtClean="0"/>
              <a:t>DB</a:t>
            </a:r>
            <a:r>
              <a:rPr lang="ko-KR" altLang="en-US" baseline="0" smtClean="0"/>
              <a:t>에 접근하여 값을 수정하게 됩니다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68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그리고 저장된 문서가 </a:t>
            </a:r>
            <a:r>
              <a:rPr lang="en-US" altLang="ko-KR" smtClean="0"/>
              <a:t>“</a:t>
            </a:r>
            <a:r>
              <a:rPr lang="ko-KR" altLang="en-US" smtClean="0"/>
              <a:t>새 문서</a:t>
            </a:r>
            <a:r>
              <a:rPr lang="en-US" altLang="ko-KR" smtClean="0"/>
              <a:t>＂</a:t>
            </a:r>
            <a:r>
              <a:rPr lang="ko-KR" altLang="en-US" smtClean="0"/>
              <a:t>인경우 위와 흐름은 똑같지만 보내주는 전달인자가 다릅니다</a:t>
            </a:r>
            <a:r>
              <a:rPr lang="en-US" altLang="ko-KR" smtClean="0"/>
              <a:t>. </a:t>
            </a:r>
            <a:r>
              <a:rPr lang="ko-KR" altLang="en-US" smtClean="0"/>
              <a:t>일단 새로운 문서이름을 입력받기위한 </a:t>
            </a:r>
            <a:r>
              <a:rPr lang="en-US" altLang="ko-KR" smtClean="0"/>
              <a:t>FileSaveUI</a:t>
            </a:r>
            <a:r>
              <a:rPr lang="ko-KR" altLang="en-US" smtClean="0"/>
              <a:t>가 호출이 됩니다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ko-KR" altLang="en-US" smtClean="0"/>
              <a:t>파일명을 입력후 </a:t>
            </a:r>
            <a:r>
              <a:rPr lang="en-US" altLang="ko-KR" smtClean="0"/>
              <a:t>SaveStudyDocumentController</a:t>
            </a:r>
            <a:r>
              <a:rPr lang="ko-KR" altLang="en-US" smtClean="0"/>
              <a:t>가 아닌 </a:t>
            </a:r>
            <a:r>
              <a:rPr lang="en-US" altLang="ko-KR" smtClean="0"/>
              <a:t>SaveAsStudyDocumentController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클래스를 호출하게됩니다</a:t>
            </a:r>
            <a:r>
              <a:rPr lang="en-US" altLang="ko-KR" baseline="0" smtClean="0"/>
              <a:t>.</a:t>
            </a:r>
            <a:br>
              <a:rPr lang="en-US" altLang="ko-KR" baseline="0" smtClean="0"/>
            </a:br>
            <a:r>
              <a:rPr lang="ko-KR" altLang="en-US" baseline="0" smtClean="0"/>
              <a:t>다음부터는 이전에 보여드렸던 흐름과 똑같습니다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52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저희는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소스코드를 작성할</a:t>
            </a:r>
            <a:r>
              <a:rPr lang="ko-KR" altLang="en-US" baseline="0" dirty="0" smtClean="0"/>
              <a:t> 때 </a:t>
            </a:r>
            <a:r>
              <a:rPr lang="en-US" altLang="ko-KR" baseline="0" dirty="0" smtClean="0"/>
              <a:t>Source Code</a:t>
            </a:r>
            <a:r>
              <a:rPr lang="ko-KR" altLang="en-US" baseline="0" dirty="0" smtClean="0"/>
              <a:t>에 대한 설명을 쉽게 작성할 수 있는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프로그램을 기획하게 되었습니다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9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Study Tool Kit </a:t>
            </a:r>
            <a:r>
              <a:rPr lang="ko-KR" altLang="en-US" dirty="0" smtClean="0"/>
              <a:t>프로그램은 </a:t>
            </a:r>
            <a:r>
              <a:rPr lang="en-US" altLang="ko-KR" dirty="0" smtClean="0"/>
              <a:t>(PT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내용 언급</a:t>
            </a:r>
            <a:r>
              <a:rPr lang="en-US" altLang="ko-KR" dirty="0" smtClean="0"/>
              <a:t>)</a:t>
            </a:r>
          </a:p>
          <a:p>
            <a:pPr marL="240899" indent="-240899">
              <a:buAutoNum type="arabicPeriod"/>
            </a:pPr>
            <a:r>
              <a:rPr lang="ko-KR" altLang="en-US" dirty="0" smtClean="0"/>
              <a:t>학습단계에 있는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학습자들이 </a:t>
            </a:r>
            <a:r>
              <a:rPr lang="en-US" altLang="ko-KR" dirty="0" smtClean="0"/>
              <a:t>Source Code</a:t>
            </a:r>
            <a:r>
              <a:rPr lang="ko-KR" altLang="en-US" dirty="0" smtClean="0"/>
              <a:t>의 내용을 손 쉽게 정리할 수 있도록 도와주는 프로그램이고</a:t>
            </a:r>
            <a:endParaRPr lang="en-US" altLang="ko-KR" dirty="0" smtClean="0"/>
          </a:p>
          <a:p>
            <a:pPr marL="240899" indent="-240899">
              <a:buAutoNum type="arabicPeriod"/>
            </a:pPr>
            <a:r>
              <a:rPr lang="en-US" altLang="ko-KR" dirty="0" smtClean="0"/>
              <a:t>Source</a:t>
            </a:r>
            <a:r>
              <a:rPr lang="en-US" altLang="ko-KR" baseline="0" dirty="0" smtClean="0"/>
              <a:t> Code</a:t>
            </a:r>
            <a:r>
              <a:rPr lang="ko-KR" altLang="en-US" baseline="0" dirty="0" smtClean="0"/>
              <a:t>의 학습 파일 생성과 함께 학습 자료를 날짜 별로 체계적으로 관리해주는 간단한 일정 관리 프로그램을 지원합니다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08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한계 및 제공 서비스 단위 입니다</a:t>
            </a:r>
            <a:r>
              <a:rPr lang="en-US" altLang="ko-KR" dirty="0" smtClean="0"/>
              <a:t>.</a:t>
            </a:r>
          </a:p>
          <a:p>
            <a:pPr marL="240899" indent="-240899">
              <a:buAutoNum type="arabicPeriod"/>
            </a:pPr>
            <a:r>
              <a:rPr lang="ko-KR" altLang="en-US" dirty="0" smtClean="0"/>
              <a:t>일정 관리 프로그램은 간단하게 일정을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있습니다</a:t>
            </a:r>
            <a:r>
              <a:rPr lang="en-US" altLang="ko-KR" dirty="0" smtClean="0"/>
              <a:t>.</a:t>
            </a:r>
          </a:p>
          <a:p>
            <a:pPr marL="240899" indent="-240899">
              <a:buAutoNum type="arabicPeriod"/>
            </a:pPr>
            <a:r>
              <a:rPr lang="ko-KR" altLang="en-US" dirty="0" smtClean="0"/>
              <a:t>학습 문서 작성 프로그램에서는 학습 문서를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8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리펙토링을</a:t>
            </a:r>
            <a:r>
              <a:rPr lang="ko-KR" altLang="en-US" dirty="0" smtClean="0"/>
              <a:t> 통해</a:t>
            </a:r>
            <a:r>
              <a:rPr lang="ko-KR" altLang="en-US" baseline="0" dirty="0" smtClean="0"/>
              <a:t> 변경된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구조에 대해 설명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파일 구조의 프로그램에서 사용하였던 파일 </a:t>
            </a:r>
            <a:r>
              <a:rPr lang="en-US" altLang="ko-KR" dirty="0" smtClean="0"/>
              <a:t>DB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각각 일정 정보와 학습 문서 정보를 객체 직렬화하여 저장하고 있는 </a:t>
            </a:r>
            <a:r>
              <a:rPr lang="en-US" altLang="ko-KR" dirty="0" smtClean="0"/>
              <a:t>txt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파일과</a:t>
            </a:r>
            <a:endParaRPr lang="en-US" altLang="ko-KR" baseline="0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확장자로</a:t>
            </a:r>
            <a:r>
              <a:rPr lang="ko-KR" altLang="en-US" dirty="0" smtClean="0"/>
              <a:t> 된 학습 문서를 저장할 수 있는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설계입니다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그리고 기존 파일 구조의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저장 방식을 유지하면서 </a:t>
            </a:r>
            <a:r>
              <a:rPr lang="en-US" altLang="ko-KR" baseline="0" dirty="0" smtClean="0"/>
              <a:t>Oracle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저장 방식을 새롭게 추가하였습니다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02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D31D9-7EB3-4357-BCB8-DC6CC31FE1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0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2447266" y="0"/>
            <a:ext cx="4249468" cy="720080"/>
            <a:chOff x="3007788" y="0"/>
            <a:chExt cx="4249468" cy="720080"/>
          </a:xfrm>
        </p:grpSpPr>
        <p:sp>
          <p:nvSpPr>
            <p:cNvPr id="8" name="이등변 삼각형 7"/>
            <p:cNvSpPr/>
            <p:nvPr/>
          </p:nvSpPr>
          <p:spPr>
            <a:xfrm flipV="1">
              <a:off x="3296816" y="0"/>
              <a:ext cx="3960440" cy="720080"/>
            </a:xfrm>
            <a:prstGeom prst="triangle">
              <a:avLst>
                <a:gd name="adj" fmla="val 4186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3007788" y="0"/>
              <a:ext cx="3888432" cy="720080"/>
            </a:xfrm>
            <a:prstGeom prst="triangle">
              <a:avLst/>
            </a:prstGeom>
            <a:solidFill>
              <a:srgbClr val="28B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60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5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7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7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2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27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7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4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71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02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5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FEA2A-996F-4302-BD5F-28160A7EE5AE}" type="datetimeFigureOut">
              <a:rPr lang="ko-KR" altLang="en-US" smtClean="0"/>
              <a:t>2015-06-01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52171" y="5296960"/>
            <a:ext cx="3067629" cy="322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26441" y="5296960"/>
            <a:ext cx="2260359" cy="3223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A07C-F756-47FA-9D39-9B28F32402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09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2.wdp"/><Relationship Id="rId7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tmp"/><Relationship Id="rId18" Type="http://schemas.openxmlformats.org/officeDocument/2006/relationships/image" Target="../media/image71.tmp"/><Relationship Id="rId3" Type="http://schemas.openxmlformats.org/officeDocument/2006/relationships/image" Target="../media/image55.jp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tmp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tmp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11221" y="1921396"/>
            <a:ext cx="312156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rgbClr val="002060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Lao UI" panose="020B0502040204020203" pitchFamily="34" charset="0"/>
                <a:ea typeface="Arial Unicode MS" panose="020B0604020202020204" pitchFamily="50" charset="-127"/>
                <a:cs typeface="Lao UI" panose="020B0502040204020203" pitchFamily="34" charset="0"/>
              </a:rPr>
              <a:t>Study Tool Kit</a:t>
            </a:r>
          </a:p>
          <a:p>
            <a:pPr algn="ctr"/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endParaRPr lang="en-US" altLang="ko-KR" sz="1600" dirty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00206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Team </a:t>
            </a:r>
            <a:r>
              <a:rPr lang="en-US" altLang="ko-KR" sz="1600" dirty="0" err="1" smtClean="0">
                <a:solidFill>
                  <a:srgbClr val="00206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STriKe</a:t>
            </a:r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6216" y="5006280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2060"/>
                </a:solidFill>
              </a:rPr>
              <a:t>장재영</a:t>
            </a:r>
            <a:r>
              <a:rPr lang="en-US" altLang="ko-KR" sz="1400" dirty="0">
                <a:solidFill>
                  <a:srgbClr val="002060"/>
                </a:solidFill>
              </a:rPr>
              <a:t> </a:t>
            </a:r>
            <a:r>
              <a:rPr lang="ko-KR" altLang="en-US" sz="1400" dirty="0" smtClean="0">
                <a:solidFill>
                  <a:srgbClr val="002060"/>
                </a:solidFill>
              </a:rPr>
              <a:t>김대섭 박세훈 김정윤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C:\Users\jungyoonkim\Downloads\Sign Up-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261937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07564" y="31985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DB Structure</a:t>
            </a:r>
          </a:p>
        </p:txBody>
      </p:sp>
      <p:pic>
        <p:nvPicPr>
          <p:cNvPr id="8" name="Picture 4" descr="http://upload.wikimedia.org/wikipedia/en/2/2a/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3" y="1484758"/>
            <a:ext cx="1261997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.ppy.sh/a/a4/Fold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79" y="1484758"/>
            <a:ext cx="1261997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3568" y="3500872"/>
            <a:ext cx="1903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일정 정보</a:t>
            </a:r>
            <a:endParaRPr lang="en-US" altLang="ko-KR" sz="2000" dirty="0" smtClean="0"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ko-KR" altLang="en-US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학습 문서 정보</a:t>
            </a:r>
            <a:endParaRPr lang="ko-KR" altLang="en-US" sz="2000" dirty="0"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3848" y="3361556"/>
            <a:ext cx="1781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Bee.java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Animal.java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Sounds.java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TestMain.java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</p:txBody>
      </p:sp>
      <p:pic>
        <p:nvPicPr>
          <p:cNvPr id="5122" name="Picture 2" descr="C:\Users\Daesub Kim\Desktop\database-symbol-p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63" y="1843921"/>
            <a:ext cx="1637066" cy="18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aesub Kim\Desktop\Oracle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40" y="3689964"/>
            <a:ext cx="1624312" cy="2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H="1">
            <a:off x="5292080" y="2857500"/>
            <a:ext cx="446340" cy="0"/>
          </a:xfrm>
          <a:prstGeom prst="line">
            <a:avLst/>
          </a:prstGeom>
          <a:ln w="5715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515250" y="2626760"/>
            <a:ext cx="0" cy="472424"/>
          </a:xfrm>
          <a:prstGeom prst="line">
            <a:avLst/>
          </a:prstGeom>
          <a:ln w="5715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07564" y="31985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DB Structure</a:t>
            </a:r>
          </a:p>
        </p:txBody>
      </p:sp>
      <p:pic>
        <p:nvPicPr>
          <p:cNvPr id="5122" name="Picture 2" descr="C:\Users\Daesub Kim\Desktop\database-symbol-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63" y="1843921"/>
            <a:ext cx="1637066" cy="18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en/2/2a/Notep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3" y="1484758"/>
            <a:ext cx="1261997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.ppy.sh/a/a4/Fol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79" y="1484758"/>
            <a:ext cx="1261997" cy="12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500872"/>
            <a:ext cx="1903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일정 정보</a:t>
            </a:r>
            <a:endParaRPr lang="en-US" altLang="ko-KR" sz="2000" dirty="0" smtClean="0"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ko-KR" altLang="en-US" sz="2000" dirty="0" smtClean="0"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학습 문서 정보</a:t>
            </a:r>
            <a:endParaRPr lang="ko-KR" altLang="en-US" sz="2000" dirty="0"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3848" y="3361556"/>
            <a:ext cx="1781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Bee.java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Animal.java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Sounds.java</a:t>
            </a:r>
          </a:p>
          <a:p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TestMain.java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r>
              <a:rPr lang="en-US" altLang="ko-KR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292080" y="2857500"/>
            <a:ext cx="446340" cy="0"/>
          </a:xfrm>
          <a:prstGeom prst="line">
            <a:avLst/>
          </a:prstGeom>
          <a:ln w="5715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515250" y="2626760"/>
            <a:ext cx="0" cy="472424"/>
          </a:xfrm>
          <a:prstGeom prst="line">
            <a:avLst/>
          </a:prstGeom>
          <a:ln w="5715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Daesub Kim\Desktop\Oracle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40" y="3689964"/>
            <a:ext cx="1624312" cy="23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9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7152E-6 L 0.07222 -0.38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-191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07564" y="319859"/>
            <a:ext cx="18870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DB Structure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43808" y="1413564"/>
            <a:ext cx="2146219" cy="1464776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2843808" y="1845612"/>
            <a:ext cx="2137933" cy="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3808" y="1475055"/>
            <a:ext cx="14045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scheduleCode</a:t>
            </a:r>
            <a:endParaRPr lang="ko-KR" alt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2843808" y="1067007"/>
            <a:ext cx="13516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scheduleInfo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3808" y="1845612"/>
            <a:ext cx="2188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scheduleKindCode</a:t>
            </a:r>
            <a:r>
              <a:rPr lang="en-US" altLang="ko-KR" sz="1500" dirty="0" smtClean="0"/>
              <a:t> (FK)</a:t>
            </a:r>
          </a:p>
          <a:p>
            <a:r>
              <a:rPr lang="en-US" altLang="ko-KR" sz="1500" dirty="0" err="1" smtClean="0"/>
              <a:t>scheduleName</a:t>
            </a:r>
            <a:endParaRPr lang="en-US" altLang="ko-KR" sz="1500" dirty="0" smtClean="0"/>
          </a:p>
          <a:p>
            <a:r>
              <a:rPr lang="en-US" altLang="ko-KR" sz="1500" dirty="0" err="1" smtClean="0"/>
              <a:t>startDate</a:t>
            </a:r>
            <a:endParaRPr lang="en-US" altLang="ko-KR" sz="1500" dirty="0"/>
          </a:p>
          <a:p>
            <a:r>
              <a:rPr lang="en-US" altLang="ko-KR" sz="1500" dirty="0" smtClean="0"/>
              <a:t>...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6173" y="1748540"/>
            <a:ext cx="17764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schedulekindCode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6756173" y="1340492"/>
            <a:ext cx="1398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scheduleKind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64459" y="2163167"/>
            <a:ext cx="18565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scheduleKindName</a:t>
            </a:r>
            <a:endParaRPr lang="ko-KR" altLang="en-US" sz="1500" dirty="0"/>
          </a:p>
        </p:txBody>
      </p:sp>
      <p:sp>
        <p:nvSpPr>
          <p:cNvPr id="29" name="직사각형 28"/>
          <p:cNvSpPr/>
          <p:nvPr/>
        </p:nvSpPr>
        <p:spPr>
          <a:xfrm>
            <a:off x="6772745" y="1687049"/>
            <a:ext cx="2019033" cy="900099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6764459" y="2119097"/>
            <a:ext cx="2019033" cy="2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852094" y="3671591"/>
            <a:ext cx="2019033" cy="1584176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843808" y="4103639"/>
            <a:ext cx="2019033" cy="2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781032" y="4068877"/>
            <a:ext cx="2019033" cy="1048662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6772746" y="4500925"/>
            <a:ext cx="2019033" cy="2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64460" y="4113763"/>
            <a:ext cx="19175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documentCode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(FK)</a:t>
            </a:r>
            <a:endParaRPr lang="ko-KR" altLang="en-US" sz="1500" dirty="0"/>
          </a:p>
        </p:txBody>
      </p:sp>
      <p:sp>
        <p:nvSpPr>
          <p:cNvPr id="36" name="TextBox 35"/>
          <p:cNvSpPr txBox="1"/>
          <p:nvPr/>
        </p:nvSpPr>
        <p:spPr>
          <a:xfrm>
            <a:off x="6764460" y="3705715"/>
            <a:ext cx="18857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StudyContentsInfo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72746" y="4528390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codeSection</a:t>
            </a:r>
            <a:endParaRPr lang="en-US" altLang="ko-KR" sz="1500" dirty="0" smtClean="0"/>
          </a:p>
          <a:p>
            <a:r>
              <a:rPr lang="en-US" altLang="ko-KR" sz="1500" dirty="0" err="1" smtClean="0"/>
              <a:t>noteSection</a:t>
            </a:r>
            <a:endParaRPr lang="ko-KR" altLang="en-US" sz="1500" dirty="0"/>
          </a:p>
        </p:txBody>
      </p:sp>
      <p:sp>
        <p:nvSpPr>
          <p:cNvPr id="38" name="TextBox 37"/>
          <p:cNvSpPr txBox="1"/>
          <p:nvPr/>
        </p:nvSpPr>
        <p:spPr>
          <a:xfrm>
            <a:off x="2843808" y="3716477"/>
            <a:ext cx="15215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documentCode</a:t>
            </a:r>
            <a:endParaRPr lang="ko-KR" alt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2843808" y="3308429"/>
            <a:ext cx="20147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StudyDocumentInfo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52094" y="4131104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documentName</a:t>
            </a:r>
            <a:endParaRPr lang="en-US" altLang="ko-KR" sz="1500" dirty="0" smtClean="0"/>
          </a:p>
          <a:p>
            <a:r>
              <a:rPr lang="en-US" altLang="ko-KR" sz="1500" dirty="0" err="1" smtClean="0"/>
              <a:t>documentDate</a:t>
            </a:r>
            <a:endParaRPr lang="en-US" altLang="ko-KR" sz="1500" dirty="0" smtClean="0"/>
          </a:p>
          <a:p>
            <a:r>
              <a:rPr lang="en-US" altLang="ko-KR" sz="1500" dirty="0" err="1" smtClean="0"/>
              <a:t>documentPath</a:t>
            </a:r>
            <a:endParaRPr lang="en-US" altLang="ko-KR" sz="1500" dirty="0" smtClean="0"/>
          </a:p>
          <a:p>
            <a:r>
              <a:rPr lang="en-US" altLang="ko-KR" sz="1500" dirty="0" err="1" smtClean="0"/>
              <a:t>documentForm</a:t>
            </a:r>
            <a:endParaRPr lang="ko-KR" altLang="en-US" sz="1500" dirty="0"/>
          </a:p>
        </p:txBody>
      </p:sp>
      <p:cxnSp>
        <p:nvCxnSpPr>
          <p:cNvPr id="41" name="직선 연결선 40"/>
          <p:cNvCxnSpPr>
            <a:stCxn id="10" idx="3"/>
            <a:endCxn id="29" idx="1"/>
          </p:cNvCxnSpPr>
          <p:nvPr/>
        </p:nvCxnSpPr>
        <p:spPr>
          <a:xfrm flipV="1">
            <a:off x="4990027" y="2137099"/>
            <a:ext cx="1782718" cy="8853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862841" y="4585692"/>
            <a:ext cx="1918191" cy="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990027" y="1921396"/>
            <a:ext cx="230045" cy="21570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V="1">
            <a:off x="4986706" y="2144615"/>
            <a:ext cx="233366" cy="208829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220072" y="1900451"/>
            <a:ext cx="0" cy="473938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588224" y="1907646"/>
            <a:ext cx="0" cy="473938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5220072" y="1995343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318804" y="2002538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6588224" y="4356239"/>
            <a:ext cx="0" cy="473938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6318804" y="4451131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5076056" y="4356239"/>
            <a:ext cx="0" cy="44915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79512" y="2791670"/>
            <a:ext cx="2146219" cy="1044559"/>
          </a:xfrm>
          <a:prstGeom prst="rect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>
            <a:off x="179512" y="3223718"/>
            <a:ext cx="2137933" cy="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79512" y="2853161"/>
            <a:ext cx="1895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studyScheduleCode</a:t>
            </a:r>
            <a:endParaRPr lang="ko-KR" altLang="en-US" sz="1500" dirty="0"/>
          </a:p>
        </p:txBody>
      </p:sp>
      <p:sp>
        <p:nvSpPr>
          <p:cNvPr id="75" name="TextBox 74"/>
          <p:cNvSpPr txBox="1"/>
          <p:nvPr/>
        </p:nvSpPr>
        <p:spPr>
          <a:xfrm>
            <a:off x="179512" y="3223718"/>
            <a:ext cx="19175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 smtClean="0"/>
              <a:t>scheduleCode</a:t>
            </a:r>
            <a:r>
              <a:rPr lang="en-US" altLang="ko-KR" sz="1500" dirty="0" smtClean="0"/>
              <a:t> (FK)</a:t>
            </a:r>
          </a:p>
          <a:p>
            <a:r>
              <a:rPr lang="en-US" altLang="ko-KR" sz="1500" dirty="0" err="1" smtClean="0"/>
              <a:t>documentCode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(FK)</a:t>
            </a:r>
            <a:endParaRPr lang="ko-KR" altLang="en-US" sz="1500" dirty="0"/>
          </a:p>
        </p:txBody>
      </p:sp>
      <p:sp>
        <p:nvSpPr>
          <p:cNvPr id="76" name="TextBox 75"/>
          <p:cNvSpPr txBox="1"/>
          <p:nvPr/>
        </p:nvSpPr>
        <p:spPr>
          <a:xfrm>
            <a:off x="179512" y="2450067"/>
            <a:ext cx="15226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 smtClean="0">
                <a:solidFill>
                  <a:srgbClr val="286A7C"/>
                </a:solidFill>
              </a:rPr>
              <a:t>StudySchedule</a:t>
            </a:r>
            <a:endParaRPr lang="ko-KR" altLang="en-US" sz="1500" b="1" dirty="0">
              <a:solidFill>
                <a:srgbClr val="286A7C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03648" y="1831402"/>
            <a:ext cx="1414058" cy="0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1397992" y="1818889"/>
            <a:ext cx="5656" cy="370569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1403648" y="2189458"/>
            <a:ext cx="230045" cy="215703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1174822" y="2189458"/>
            <a:ext cx="233366" cy="208829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>
            <a:off x="1174822" y="2189458"/>
            <a:ext cx="446340" cy="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97992" y="2195237"/>
            <a:ext cx="0" cy="25483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타원 103"/>
          <p:cNvSpPr/>
          <p:nvPr/>
        </p:nvSpPr>
        <p:spPr>
          <a:xfrm>
            <a:off x="1269087" y="1921396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>
            <a:off x="1403648" y="4653940"/>
            <a:ext cx="1414058" cy="0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1403648" y="3836229"/>
            <a:ext cx="4540" cy="805198"/>
          </a:xfrm>
          <a:prstGeom prst="line">
            <a:avLst/>
          </a:prstGeom>
          <a:ln w="25400">
            <a:solidFill>
              <a:srgbClr val="28B3B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>
            <a:off x="1174822" y="3996195"/>
            <a:ext cx="446340" cy="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1269087" y="3996195"/>
            <a:ext cx="269122" cy="269122"/>
          </a:xfrm>
          <a:prstGeom prst="ellipse">
            <a:avLst/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/>
          <p:cNvCxnSpPr/>
          <p:nvPr/>
        </p:nvCxnSpPr>
        <p:spPr>
          <a:xfrm>
            <a:off x="2555776" y="4424574"/>
            <a:ext cx="0" cy="449150"/>
          </a:xfrm>
          <a:prstGeom prst="line">
            <a:avLst/>
          </a:prstGeom>
          <a:ln w="254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C:\Users\Daesub Kim\Desktop\database-symbol-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33388"/>
            <a:ext cx="612623" cy="6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62" grpId="0" animBg="1"/>
      <p:bldP spid="72" grpId="0" animBg="1"/>
      <p:bldP spid="74" grpId="0"/>
      <p:bldP spid="75" grpId="0"/>
      <p:bldP spid="76" grpId="0"/>
      <p:bldP spid="104" grpId="0" animBg="1"/>
      <p:bldP spid="1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98892" y="3433564"/>
            <a:ext cx="2952329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CLASS DIAGRAM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jungyoonkim\Downloads\Tree Structure-100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000655"/>
            <a:ext cx="952500" cy="952500"/>
          </a:xfrm>
          <a:prstGeom prst="rect">
            <a:avLst/>
          </a:prstGeom>
          <a:noFill/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9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17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2"/>
          <a:stretch/>
        </p:blipFill>
        <p:spPr bwMode="auto">
          <a:xfrm>
            <a:off x="755576" y="841276"/>
            <a:ext cx="5601922" cy="45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 도형 7"/>
          <p:cNvSpPr/>
          <p:nvPr/>
        </p:nvSpPr>
        <p:spPr>
          <a:xfrm flipH="1">
            <a:off x="2663281" y="769268"/>
            <a:ext cx="3755482" cy="1878759"/>
          </a:xfrm>
          <a:prstGeom prst="corner">
            <a:avLst>
              <a:gd name="adj1" fmla="val 54992"/>
              <a:gd name="adj2" fmla="val 104105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/>
          <p:cNvSpPr/>
          <p:nvPr/>
        </p:nvSpPr>
        <p:spPr>
          <a:xfrm flipH="1">
            <a:off x="3095329" y="2760376"/>
            <a:ext cx="3024336" cy="2092481"/>
          </a:xfrm>
          <a:prstGeom prst="corner">
            <a:avLst>
              <a:gd name="adj1" fmla="val 54992"/>
              <a:gd name="adj2" fmla="val 199892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5" y="1081787"/>
            <a:ext cx="8394643" cy="4104456"/>
          </a:xfrm>
          <a:prstGeom prst="rect">
            <a:avLst/>
          </a:prstGeom>
          <a:noFill/>
          <a:ln w="254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40060" y="3060991"/>
            <a:ext cx="4201645" cy="1526536"/>
            <a:chOff x="407654" y="3055933"/>
            <a:chExt cx="4201645" cy="1526536"/>
          </a:xfrm>
        </p:grpSpPr>
        <p:sp>
          <p:nvSpPr>
            <p:cNvPr id="9" name="직사각형 8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10175" y="3361556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11977" y="384380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08044" y="3056096"/>
              <a:ext cx="1704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7654" y="3351362"/>
              <a:ext cx="3975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LinkedList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&lt;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&gt;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obj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&lt;&lt;final&gt;&gt;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7654" y="3843805"/>
              <a:ext cx="28424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getInstance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()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endParaRPr lang="en-US" altLang="ko-KR" sz="1400" b="1" dirty="0" smtClean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DayScheduleInfoDAO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()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...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88024" y="1129308"/>
            <a:ext cx="3971836" cy="3071246"/>
            <a:chOff x="407654" y="3037760"/>
            <a:chExt cx="4199843" cy="1475925"/>
          </a:xfrm>
        </p:grpSpPr>
        <p:sp>
          <p:nvSpPr>
            <p:cNvPr id="24" name="직사각형 23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407654" y="3907271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806626" y="3037760"/>
              <a:ext cx="1458061" cy="1479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1977" y="3157127"/>
              <a:ext cx="2446260" cy="769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scheduleKind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ScheduleKind</a:t>
              </a:r>
              <a:endParaRPr lang="en-US" altLang="ko-KR" sz="1400" b="1" dirty="0" smtClean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scheduleName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startDay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Date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endDay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Date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-place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...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7654" y="3926237"/>
              <a:ext cx="3529381" cy="562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String, ...)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String, ...)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+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DayScheduleInfo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(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shceduleCode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String, ...)</a:t>
              </a:r>
            </a:p>
            <a:p>
              <a:r>
                <a:rPr lang="en-US" altLang="ko-KR" sz="1400" b="1" dirty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...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410175" y="317335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6119665" y="4345558"/>
            <a:ext cx="1617715" cy="1027857"/>
            <a:chOff x="407654" y="3027431"/>
            <a:chExt cx="4199844" cy="1502374"/>
          </a:xfrm>
        </p:grpSpPr>
        <p:sp>
          <p:nvSpPr>
            <p:cNvPr id="32" name="직사각형 31"/>
            <p:cNvSpPr/>
            <p:nvPr/>
          </p:nvSpPr>
          <p:spPr>
            <a:xfrm>
              <a:off x="410175" y="3055934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410175" y="3361556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07654" y="4086308"/>
              <a:ext cx="4197321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50934" y="3027431"/>
              <a:ext cx="3656564" cy="449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ScheduleKind</a:t>
              </a:r>
              <a:endParaRPr lang="ko-KR" altLang="en-US" sz="1400" b="1" dirty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7654" y="3351362"/>
              <a:ext cx="3887814" cy="764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kindName</a:t>
              </a:r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 : String</a:t>
              </a:r>
            </a:p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-kind : </a:t>
              </a:r>
              <a:r>
                <a:rPr lang="en-US" altLang="ko-KR" sz="1400" b="1" dirty="0" err="1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int</a:t>
              </a:r>
              <a:endParaRPr lang="en-US" altLang="ko-KR" sz="1400" b="1" dirty="0" smtClean="0">
                <a:latin typeface="Arial Narrow" panose="020B0606020202030204" pitchFamily="34" charset="0"/>
                <a:ea typeface="HY헤드라인M" panose="02030600000101010101" pitchFamily="18" charset="-127"/>
                <a:cs typeface="Segoe UI Semibold" panose="020B070204020402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7654" y="4079941"/>
              <a:ext cx="804030" cy="449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Arial Narrow" panose="020B0606020202030204" pitchFamily="34" charset="0"/>
                  <a:ea typeface="HY헤드라인M" panose="02030600000101010101" pitchFamily="18" charset="-127"/>
                  <a:cs typeface="Segoe UI Semibold" panose="020B0702040204020203" pitchFamily="34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46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170" name="Picture 2" descr="C:\Users\jungyoonkim\Desktop\중간프로젝트\클래스다이어그램\Overview of Design Mode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2"/>
          <a:stretch/>
        </p:blipFill>
        <p:spPr bwMode="auto">
          <a:xfrm>
            <a:off x="755576" y="841276"/>
            <a:ext cx="5601922" cy="45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 도형 7"/>
          <p:cNvSpPr/>
          <p:nvPr/>
        </p:nvSpPr>
        <p:spPr>
          <a:xfrm flipH="1">
            <a:off x="2663281" y="769268"/>
            <a:ext cx="3755482" cy="1878759"/>
          </a:xfrm>
          <a:prstGeom prst="corner">
            <a:avLst>
              <a:gd name="adj1" fmla="val 54992"/>
              <a:gd name="adj2" fmla="val 104105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L 도형 11"/>
          <p:cNvSpPr/>
          <p:nvPr/>
        </p:nvSpPr>
        <p:spPr>
          <a:xfrm flipH="1">
            <a:off x="3095329" y="2760376"/>
            <a:ext cx="3024336" cy="2092481"/>
          </a:xfrm>
          <a:prstGeom prst="corner">
            <a:avLst>
              <a:gd name="adj1" fmla="val 54992"/>
              <a:gd name="adj2" fmla="val 199892"/>
            </a:avLst>
          </a:prstGeom>
          <a:noFill/>
          <a:ln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2" y="168851"/>
            <a:ext cx="7488389" cy="5425235"/>
          </a:xfrm>
          <a:prstGeom prst="rect">
            <a:avLst/>
          </a:prstGeom>
          <a:noFill/>
          <a:ln w="254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890040" y="3411346"/>
            <a:ext cx="6016268" cy="2137318"/>
            <a:chOff x="410175" y="3033479"/>
            <a:chExt cx="4199124" cy="1480206"/>
          </a:xfrm>
        </p:grpSpPr>
        <p:sp>
          <p:nvSpPr>
            <p:cNvPr id="39" name="직사각형 38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latin typeface="Arial Narrow" panose="020B0606020202030204" pitchFamily="34" charset="0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31900" y="3033479"/>
              <a:ext cx="1216568" cy="22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6494" y="3213436"/>
              <a:ext cx="4060474" cy="543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obj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&lt;&lt;final&gt;&gt;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HashMap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&lt;String,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LinkedList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StudyDocumnetInfo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&gt;&gt;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directoryList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ArrayList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&lt;String&gt;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494" y="3734064"/>
              <a:ext cx="3627486" cy="703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getInstanceMethod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endParaRPr lang="en-US" altLang="ko-KR" sz="1500" b="1" dirty="0" smtClean="0">
                <a:latin typeface="Arial Narrow" panose="020B0606020202030204" pitchFamily="34" charset="0"/>
              </a:endParaRP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setStudyDocumentList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studyDocumentDAO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HashMap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&lt;String, ...</a:t>
              </a:r>
            </a:p>
            <a:p>
              <a:r>
                <a:rPr lang="en-US" altLang="ko-KR" sz="1500" b="1" dirty="0">
                  <a:latin typeface="Arial Narrow" panose="020B0606020202030204" pitchFamily="34" charset="0"/>
                </a:rPr>
                <a:t> 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...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627044" y="150744"/>
            <a:ext cx="4889172" cy="1873123"/>
            <a:chOff x="410175" y="3018374"/>
            <a:chExt cx="4197322" cy="1562695"/>
          </a:xfrm>
        </p:grpSpPr>
        <p:sp>
          <p:nvSpPr>
            <p:cNvPr id="46" name="직사각형 45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latin typeface="Arial Narrow" panose="020B0606020202030204" pitchFamily="34" charset="0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410175" y="3965122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779700" y="3018374"/>
              <a:ext cx="1458270" cy="269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StudyDocumentInfo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6494" y="3178349"/>
              <a:ext cx="1730118" cy="847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documentCode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String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documentName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String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documentDate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Date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 ...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8287" y="3926307"/>
              <a:ext cx="4002171" cy="654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</a:t>
              </a:r>
            </a:p>
            <a:p>
              <a:r>
                <a:rPr lang="en-US" altLang="ko-KR" sz="1500" b="1" dirty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studyDocumentInfo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documentCode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String, document ...) </a:t>
              </a: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 ...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449862" y="2257186"/>
            <a:ext cx="2912892" cy="942340"/>
            <a:chOff x="372948" y="2959764"/>
            <a:chExt cx="4234549" cy="1463887"/>
          </a:xfrm>
        </p:grpSpPr>
        <p:sp>
          <p:nvSpPr>
            <p:cNvPr id="53" name="직사각형 52"/>
            <p:cNvSpPr/>
            <p:nvPr/>
          </p:nvSpPr>
          <p:spPr>
            <a:xfrm>
              <a:off x="410175" y="3055932"/>
              <a:ext cx="4197322" cy="1319908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>
                <a:latin typeface="Arial Narrow" panose="020B0606020202030204" pitchFamily="34" charset="0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09236" y="336547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409236" y="398938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364308" y="2959764"/>
              <a:ext cx="2547746" cy="50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StudyContentsInfo</a:t>
              </a:r>
              <a:endParaRPr lang="ko-KR" altLang="en-US" sz="1500" b="1" dirty="0">
                <a:latin typeface="Arial Narrow" panose="020B060602020203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2948" y="3248679"/>
              <a:ext cx="4234549" cy="86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codeSection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StringBuilder</a:t>
              </a:r>
              <a:endParaRPr lang="en-US" altLang="ko-KR" sz="1500" b="1" dirty="0" smtClean="0">
                <a:latin typeface="Arial Narrow" panose="020B0606020202030204" pitchFamily="34" charset="0"/>
              </a:endParaRPr>
            </a:p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-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annotationSection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 :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StringBuilder</a:t>
              </a:r>
              <a:endParaRPr lang="en-US" altLang="ko-KR" sz="1500" b="1" dirty="0" smtClean="0">
                <a:latin typeface="Arial Narrow" panose="020B0606020202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0175" y="3921627"/>
              <a:ext cx="2985616" cy="50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latin typeface="Arial Narrow" panose="020B0606020202030204" pitchFamily="34" charset="0"/>
                </a:rPr>
                <a:t>+</a:t>
              </a:r>
              <a:r>
                <a:rPr lang="en-US" altLang="ko-KR" sz="1500" b="1" dirty="0">
                  <a:latin typeface="Arial Narrow" panose="020B0606020202030204" pitchFamily="34" charset="0"/>
                </a:rPr>
                <a:t> </a:t>
              </a:r>
              <a:r>
                <a:rPr lang="en-US" altLang="ko-KR" sz="1500" b="1" dirty="0" err="1" smtClean="0">
                  <a:latin typeface="Arial Narrow" panose="020B0606020202030204" pitchFamily="34" charset="0"/>
                </a:rPr>
                <a:t>StudyContentsInfo</a:t>
              </a:r>
              <a:r>
                <a:rPr lang="en-US" altLang="ko-KR" sz="1500" b="1" dirty="0" smtClean="0">
                  <a:latin typeface="Arial Narrow" panose="020B0606020202030204" pitchFamily="34" charset="0"/>
                </a:rPr>
                <a:t>() 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6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ungyoonkim\Desktop\DB설계 클래스 다이어그램(이름수정)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96" y="857647"/>
            <a:ext cx="6711830" cy="45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69506" y="1821956"/>
            <a:ext cx="1585069" cy="511670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71874" y="893764"/>
            <a:ext cx="1467051" cy="1101723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00863" y="1259681"/>
            <a:ext cx="350044" cy="297658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30190" y="4236537"/>
            <a:ext cx="1833960" cy="682899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91275" y="4642417"/>
            <a:ext cx="1504950" cy="564358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48463" y="4125686"/>
            <a:ext cx="750093" cy="280987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788024" y="1705372"/>
            <a:ext cx="383850" cy="116584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38925" y="1408511"/>
            <a:ext cx="261938" cy="1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1" idx="0"/>
          </p:cNvCxnSpPr>
          <p:nvPr/>
        </p:nvCxnSpPr>
        <p:spPr>
          <a:xfrm flipH="1" flipV="1">
            <a:off x="7132313" y="4406673"/>
            <a:ext cx="11437" cy="235744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580112" y="5028626"/>
            <a:ext cx="811163" cy="117872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06663" y="4923404"/>
            <a:ext cx="503562" cy="224632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840775" y="3183039"/>
            <a:ext cx="853623" cy="682573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4904978" y="1982136"/>
            <a:ext cx="1584176" cy="1451427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4280774" y="3425553"/>
            <a:ext cx="2857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DAO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98" y="1046610"/>
            <a:ext cx="5329160" cy="400009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2350433" y="1807335"/>
            <a:ext cx="128249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350433" y="2506329"/>
            <a:ext cx="4890097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50433" y="3127987"/>
            <a:ext cx="3820589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7" y="641898"/>
            <a:ext cx="8887010" cy="4526132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885465" y="1105403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44434" y="3369447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270160" y="3517292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85465" y="1236928"/>
            <a:ext cx="105357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44434" y="3500972"/>
            <a:ext cx="116781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851946" y="1899504"/>
            <a:ext cx="768528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51946" y="2017867"/>
            <a:ext cx="768528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51946" y="2137265"/>
            <a:ext cx="1636611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851946" y="2269406"/>
            <a:ext cx="2446099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51946" y="2377055"/>
            <a:ext cx="258303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851946" y="2509180"/>
            <a:ext cx="413279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15731" y="4164374"/>
            <a:ext cx="1927731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215731" y="4284056"/>
            <a:ext cx="305856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15731" y="4402857"/>
            <a:ext cx="335294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15731" y="4527595"/>
            <a:ext cx="413622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5731" y="4641504"/>
            <a:ext cx="385109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215731" y="4760514"/>
            <a:ext cx="4371801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15731" y="4876183"/>
            <a:ext cx="385109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268939" y="4311687"/>
            <a:ext cx="305226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268939" y="4430487"/>
            <a:ext cx="305226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5268939" y="4558379"/>
            <a:ext cx="1811735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270160" y="4784264"/>
            <a:ext cx="263085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270160" y="4664674"/>
            <a:ext cx="263085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270160" y="3661997"/>
            <a:ext cx="210714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7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39" grpId="0" animBg="1"/>
      <p:bldP spid="91" grpId="0" animBg="1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jungyoonkim\Desktop\DB설계 클래스 다이어그램(이름수정)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96" y="857647"/>
            <a:ext cx="6711830" cy="45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92081" y="3433564"/>
            <a:ext cx="1152128" cy="1368152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439516" y="4729708"/>
            <a:ext cx="2857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DAO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87" y="85725"/>
            <a:ext cx="5722111" cy="554461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5" name="직선 연결선 54"/>
          <p:cNvCxnSpPr/>
          <p:nvPr/>
        </p:nvCxnSpPr>
        <p:spPr>
          <a:xfrm>
            <a:off x="2873815" y="478849"/>
            <a:ext cx="194421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873815" y="596677"/>
            <a:ext cx="108012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937711" y="2128683"/>
            <a:ext cx="244827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937711" y="2238409"/>
            <a:ext cx="100811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909466" y="991642"/>
            <a:ext cx="317470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909466" y="1110258"/>
            <a:ext cx="1476517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909466" y="1223541"/>
            <a:ext cx="288667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09466" y="1332632"/>
            <a:ext cx="288667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909466" y="1439565"/>
            <a:ext cx="317470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909466" y="1555006"/>
            <a:ext cx="2166590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60662" y="2660526"/>
            <a:ext cx="520362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960662" y="2766442"/>
            <a:ext cx="2683346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968229" y="2882900"/>
            <a:ext cx="2614514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974580" y="2988816"/>
            <a:ext cx="3389508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980930" y="3096766"/>
            <a:ext cx="1432945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960662" y="3211190"/>
            <a:ext cx="1201185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80929" y="3323456"/>
            <a:ext cx="237187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980929" y="3429620"/>
            <a:ext cx="2159023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980929" y="3537322"/>
            <a:ext cx="2371872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970187" y="3649588"/>
            <a:ext cx="2469329" cy="0"/>
          </a:xfrm>
          <a:prstGeom prst="line">
            <a:avLst/>
          </a:prstGeom>
          <a:ln w="38100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1027" name="Picture 3" descr="C:\Users\Daesub Kim\Desktop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52" y="858046"/>
            <a:ext cx="6677582" cy="456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29397" y="2516511"/>
            <a:ext cx="1584176" cy="1008112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92857" y="3533344"/>
            <a:ext cx="2857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err="1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DAO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86" y="1040357"/>
            <a:ext cx="5906242" cy="363428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618086" y="1322472"/>
            <a:ext cx="1441746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633326" y="3425944"/>
            <a:ext cx="1796071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1027" name="Picture 3" descr="C:\Users\Daesub Kim\Desktop\Overview of Design Mod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52" y="858046"/>
            <a:ext cx="6677582" cy="456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429397" y="2516511"/>
            <a:ext cx="1584176" cy="1008112"/>
          </a:xfrm>
          <a:prstGeom prst="rect">
            <a:avLst/>
          </a:prstGeom>
          <a:noFill/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86" y="1040357"/>
            <a:ext cx="5906242" cy="3634286"/>
          </a:xfrm>
          <a:prstGeom prst="rect">
            <a:avLst/>
          </a:prstGeom>
          <a:noFill/>
          <a:ln w="3810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18086" y="1633364"/>
            <a:ext cx="1081706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18086" y="1417340"/>
            <a:ext cx="1081706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33326" y="3505572"/>
            <a:ext cx="1282490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633326" y="3729216"/>
            <a:ext cx="1282490" cy="0"/>
          </a:xfrm>
          <a:prstGeom prst="line">
            <a:avLst/>
          </a:prstGeom>
          <a:ln w="28575"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49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1705372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1480" y="1705372"/>
            <a:ext cx="632520" cy="3328529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 descr="C:\Users\jungyoonkim\Downloads\Tree Structure-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92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ungyoonkim\Downloads\Outline-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90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7624" y="3369636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PROGRAM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OUTLINE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37798" y="3369636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DB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STRUTURE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5325" y="3369636"/>
            <a:ext cx="102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CLASS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DIAGRAM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479" y="319859"/>
            <a:ext cx="13260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Contents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4245" y="3369636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SEQUENCE</a:t>
            </a:r>
          </a:p>
          <a:p>
            <a:pPr algn="ctr" fontAlgn="base"/>
            <a:r>
              <a:rPr lang="en-US" altLang="ko-KR" sz="1400" kern="0" dirty="0" smtClean="0">
                <a:solidFill>
                  <a:srgbClr val="B05C64"/>
                </a:solidFill>
                <a:latin typeface="DINNeuzeitGrotesk Light" pitchFamily="34" charset="0"/>
                <a:ea typeface="Yoon 윤고딕 550_TT" pitchFamily="18" charset="-127"/>
              </a:rPr>
              <a:t>DIAGRAM</a:t>
            </a:r>
          </a:p>
        </p:txBody>
      </p:sp>
      <p:pic>
        <p:nvPicPr>
          <p:cNvPr id="1026" name="Picture 2" descr="C:\Users\Daesub Kim\Desktop\Icons8 (7)\Timeline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387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esub Kim\Desktop\Icons8 (7)\Databa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40" y="2381250"/>
            <a:ext cx="692274" cy="6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7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12" y="857473"/>
            <a:ext cx="6598368" cy="45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1135849" y="858608"/>
            <a:ext cx="2052759" cy="4558849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12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72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12" y="857473"/>
            <a:ext cx="6598368" cy="45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971600" y="1849388"/>
            <a:ext cx="2052759" cy="1773921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84107" y="2353444"/>
            <a:ext cx="18277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01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827584" y="830104"/>
            <a:ext cx="7971028" cy="4629060"/>
            <a:chOff x="827584" y="830104"/>
            <a:chExt cx="7971028" cy="462906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857473"/>
              <a:ext cx="7899020" cy="4601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3" y="913284"/>
              <a:ext cx="1419225" cy="95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3683351" y="830104"/>
              <a:ext cx="2304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202" y="1192945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827584" y="1128807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59" y="1913776"/>
              <a:ext cx="7623979" cy="15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853872" y="1851169"/>
              <a:ext cx="5832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scheduleName:Strin</a:t>
              </a:r>
              <a:r>
                <a:rPr lang="en-US" altLang="ko-KR" sz="11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...)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787" y="2137420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3567503" y="2078045"/>
              <a:ext cx="2420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ModifyScheduleInfoController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77" y="2436579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TextBox 81"/>
            <p:cNvSpPr txBox="1"/>
            <p:nvPr/>
          </p:nvSpPr>
          <p:spPr>
            <a:xfrm>
              <a:off x="846459" y="2372441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156" y="3577330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Box 83"/>
            <p:cNvSpPr txBox="1"/>
            <p:nvPr/>
          </p:nvSpPr>
          <p:spPr>
            <a:xfrm>
              <a:off x="2444538" y="3513192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9742" y="4721838"/>
              <a:ext cx="2128630" cy="142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2580850" y="4657700"/>
              <a:ext cx="45365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DayScheduleInfoDBDAO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59" y="3044782"/>
              <a:ext cx="7623979" cy="15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853872" y="2982175"/>
              <a:ext cx="58326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modifyScheduleInfoToDB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scheduleName:Strin</a:t>
              </a:r>
              <a:r>
                <a:rPr lang="en-US" altLang="ko-KR" sz="11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...)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631" y="4201268"/>
              <a:ext cx="4309844" cy="133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2474245" y="4129261"/>
              <a:ext cx="43585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searchDayScheduleInfoToDB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...)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541" y="5249333"/>
              <a:ext cx="3035400" cy="13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TextBox 113"/>
            <p:cNvSpPr txBox="1"/>
            <p:nvPr/>
          </p:nvSpPr>
          <p:spPr>
            <a:xfrm>
              <a:off x="2659026" y="5183956"/>
              <a:ext cx="46900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deleteScheduleInfoToDB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scheduleCode:String</a:t>
              </a:r>
              <a:r>
                <a:rPr lang="en-US" altLang="ko-KR" sz="11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):</a:t>
              </a:r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477" y="3302247"/>
              <a:ext cx="1597627" cy="107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163" y="4457611"/>
              <a:ext cx="1584005" cy="106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286519" y="4379960"/>
              <a:ext cx="27805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DeleteDayScheduleInfoController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63635" y="3224735"/>
              <a:ext cx="27805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SearchDayScheduleInfoController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2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12" y="857473"/>
            <a:ext cx="6598368" cy="4559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1151089" y="3361556"/>
            <a:ext cx="2052759" cy="1584176"/>
          </a:xfrm>
          <a:prstGeom prst="rect">
            <a:avLst/>
          </a:prstGeom>
          <a:solidFill>
            <a:srgbClr val="28B3BA">
              <a:alpha val="20000"/>
            </a:srgbClr>
          </a:solidFill>
          <a:ln w="38100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36959" y="3876645"/>
            <a:ext cx="20810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8B3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endParaRPr lang="ko-KR" altLang="en-US" sz="3000" b="1" dirty="0">
              <a:solidFill>
                <a:srgbClr val="28B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03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97157" y="930317"/>
            <a:ext cx="3969356" cy="1279111"/>
            <a:chOff x="369706" y="2974444"/>
            <a:chExt cx="4411355" cy="1558033"/>
          </a:xfrm>
        </p:grpSpPr>
        <p:sp>
          <p:nvSpPr>
            <p:cNvPr id="15" name="직사각형 14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12997" y="2974444"/>
              <a:ext cx="3054840" cy="31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9706" y="3745208"/>
              <a:ext cx="4411355" cy="78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AddStudyDocumentController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addCheck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String, String)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addStudyDocumentInfo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String, Date,  … 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 smtClean="0">
                <a:latin typeface="+mj-lt"/>
              </a:endParaRPr>
            </a:p>
            <a:p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addStudyDocumentInfoToDB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String, Date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..):String</a:t>
              </a:r>
              <a:endPara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860032" y="930316"/>
            <a:ext cx="3857146" cy="1279112"/>
            <a:chOff x="369706" y="2974443"/>
            <a:chExt cx="4286651" cy="1558034"/>
          </a:xfrm>
        </p:grpSpPr>
        <p:sp>
          <p:nvSpPr>
            <p:cNvPr id="36" name="직사각형 35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112997" y="2974443"/>
              <a:ext cx="3054840" cy="31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69706" y="3745208"/>
              <a:ext cx="4286651" cy="78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SaveStudyDocumentController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>
                  <a:ea typeface="HY견고딕" pitchFamily="18" charset="-127"/>
                </a:rPr>
                <a:t>s</a:t>
              </a:r>
              <a:r>
                <a:rPr lang="en-US" altLang="ko-KR" sz="900" dirty="0" err="1" smtClean="0">
                  <a:ea typeface="HY견고딕" pitchFamily="18" charset="-127"/>
                </a:rPr>
                <a:t>aveStudyDocument</a:t>
              </a:r>
              <a:r>
                <a:rPr lang="en-US" altLang="ko-KR" sz="900" dirty="0" smtClean="0">
                  <a:ea typeface="HY견고딕" pitchFamily="18" charset="-127"/>
                </a:rPr>
                <a:t> 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String, Date, … 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saveStudyDocumentInfoToDB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String, 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… ) : 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en-US" altLang="ko-KR" sz="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>
                  <a:ea typeface="HY견고딕" pitchFamily="18" charset="-127"/>
                </a:rPr>
                <a:t>createJava</a:t>
              </a:r>
              <a:r>
                <a:rPr lang="en-US" altLang="ko-KR" sz="900" dirty="0">
                  <a:ea typeface="HY견고딕" pitchFamily="18" charset="-127"/>
                </a:rPr>
                <a:t> ( String,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 … </a:t>
              </a:r>
              <a:r>
                <a:rPr lang="en-US" altLang="ko-KR" sz="900" dirty="0" smtClean="0">
                  <a:ea typeface="HY견고딕" pitchFamily="18" charset="-127"/>
                </a:rPr>
                <a:t>) : </a:t>
              </a:r>
              <a:r>
                <a:rPr lang="en-US" altLang="ko-KR" sz="900" dirty="0" err="1" smtClean="0">
                  <a:ea typeface="HY견고딕" pitchFamily="18" charset="-127"/>
                </a:rPr>
                <a:t>boolean</a:t>
              </a:r>
              <a:endParaRPr lang="en-US" altLang="ko-KR" sz="9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97157" y="2425452"/>
            <a:ext cx="3814803" cy="1279112"/>
            <a:chOff x="369706" y="2974443"/>
            <a:chExt cx="4239593" cy="1558034"/>
          </a:xfrm>
        </p:grpSpPr>
        <p:sp>
          <p:nvSpPr>
            <p:cNvPr id="43" name="직사각형 42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47010" y="2974443"/>
              <a:ext cx="3054840" cy="31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SaveAsStudyDocumentController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9706" y="3745208"/>
              <a:ext cx="4190450" cy="78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ea typeface="HY견고딕" pitchFamily="18" charset="-127"/>
                </a:rPr>
                <a:t>SaveAsStudyDocumentController</a:t>
              </a:r>
              <a:r>
                <a:rPr lang="en-US" altLang="ko-KR" sz="900" dirty="0">
                  <a:ea typeface="HY견고딕" pitchFamily="18" charset="-127"/>
                </a:rPr>
                <a:t>()</a:t>
              </a:r>
              <a:endParaRPr lang="ko-KR" altLang="en-US" sz="900" dirty="0">
                <a:ea typeface="HY견고딕" pitchFamily="18" charset="-127"/>
              </a:endParaRPr>
            </a:p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ea typeface="HY견고딕" pitchFamily="18" charset="-127"/>
                </a:rPr>
                <a:t>saveAsStudyDocument</a:t>
              </a:r>
              <a:r>
                <a:rPr lang="en-US" altLang="ko-KR" sz="900" dirty="0" smtClean="0">
                  <a:ea typeface="HY견고딕" pitchFamily="18" charset="-127"/>
                </a:rPr>
                <a:t> </a:t>
              </a:r>
              <a:r>
                <a:rPr lang="en-US" altLang="ko-KR" sz="900" dirty="0">
                  <a:ea typeface="HY견고딕" pitchFamily="18" charset="-127"/>
                </a:rPr>
                <a:t>(String, String, Date, … </a:t>
              </a:r>
              <a:r>
                <a:rPr lang="en-US" altLang="ko-KR" sz="900" dirty="0" smtClean="0">
                  <a:ea typeface="HY견고딕" pitchFamily="18" charset="-127"/>
                </a:rPr>
                <a:t>) : </a:t>
              </a:r>
              <a:r>
                <a:rPr lang="en-US" altLang="ko-KR" sz="900" dirty="0" err="1" smtClean="0">
                  <a:ea typeface="HY견고딕" pitchFamily="18" charset="-127"/>
                </a:rPr>
                <a:t>boolean</a:t>
              </a:r>
              <a:endParaRPr lang="en-US" altLang="ko-KR" sz="900" dirty="0">
                <a:ea typeface="HY견고딕" pitchFamily="18" charset="-127"/>
              </a:endParaRPr>
            </a:p>
            <a:p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9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saveAsStudyDocumentInfoToDB</a:t>
              </a:r>
              <a:r>
                <a:rPr lang="en-US" altLang="ko-KR" sz="9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String, Date, … )</a:t>
              </a:r>
            </a:p>
            <a:p>
              <a:r>
                <a:rPr lang="en-US" altLang="ko-KR" sz="900" dirty="0">
                  <a:ea typeface="HY견고딕" pitchFamily="18" charset="-127"/>
                </a:rPr>
                <a:t>+</a:t>
              </a:r>
              <a:r>
                <a:rPr lang="en-US" altLang="ko-KR" sz="900" dirty="0" err="1">
                  <a:ea typeface="HY견고딕" pitchFamily="18" charset="-127"/>
                </a:rPr>
                <a:t>createJava</a:t>
              </a:r>
              <a:r>
                <a:rPr lang="en-US" altLang="ko-KR" sz="900" dirty="0">
                  <a:ea typeface="HY견고딕" pitchFamily="18" charset="-127"/>
                </a:rPr>
                <a:t> ( String,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</a:t>
              </a:r>
              <a:r>
                <a:rPr lang="en-US" altLang="ko-KR" sz="900" dirty="0" err="1">
                  <a:ea typeface="HY견고딕" pitchFamily="18" charset="-127"/>
                </a:rPr>
                <a:t>StringBuilder</a:t>
              </a:r>
              <a:r>
                <a:rPr lang="en-US" altLang="ko-KR" sz="900" dirty="0">
                  <a:ea typeface="HY견고딕" pitchFamily="18" charset="-127"/>
                </a:rPr>
                <a:t>,  … </a:t>
              </a:r>
              <a:r>
                <a:rPr lang="en-US" altLang="ko-KR" sz="900" dirty="0" smtClean="0">
                  <a:ea typeface="HY견고딕" pitchFamily="18" charset="-127"/>
                </a:rPr>
                <a:t>) : </a:t>
              </a:r>
              <a:r>
                <a:rPr lang="en-US" altLang="ko-KR" sz="900" dirty="0" err="1" smtClean="0">
                  <a:ea typeface="HY견고딕" pitchFamily="18" charset="-127"/>
                </a:rPr>
                <a:t>boolean</a:t>
              </a:r>
              <a:endParaRPr lang="en-US" altLang="ko-KR" sz="90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397157" y="3937620"/>
            <a:ext cx="3821324" cy="1263684"/>
            <a:chOff x="369706" y="2974443"/>
            <a:chExt cx="4246840" cy="1539242"/>
          </a:xfrm>
        </p:grpSpPr>
        <p:sp>
          <p:nvSpPr>
            <p:cNvPr id="50" name="직사각형 49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61705" y="2974443"/>
              <a:ext cx="3054841" cy="31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SaveCheckController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69706" y="3745208"/>
              <a:ext cx="3436874" cy="63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SaveCheckController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saveCheck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(String, String)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saveCheckToDB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String) : 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860032" y="2409528"/>
            <a:ext cx="3814803" cy="1263684"/>
            <a:chOff x="369706" y="2974443"/>
            <a:chExt cx="4239593" cy="1539242"/>
          </a:xfrm>
        </p:grpSpPr>
        <p:sp>
          <p:nvSpPr>
            <p:cNvPr id="57" name="직사각형 56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86602" y="2974443"/>
              <a:ext cx="3054840" cy="31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DeleteStudyDocumentController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9706" y="3745208"/>
              <a:ext cx="4094249" cy="637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DeleteStudyDocumentController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deleteStudyDocumentInfo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 ( String ) : 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boolean</a:t>
              </a:r>
              <a:endParaRPr lang="en-US" altLang="ko-KR" sz="900" dirty="0" smtClean="0">
                <a:latin typeface="+mj-lt"/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deleteStudyDocumentInfoToDB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 String ) : 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boolean</a:t>
              </a:r>
              <a:endPara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860032" y="3921696"/>
            <a:ext cx="3814804" cy="1263684"/>
            <a:chOff x="369706" y="2974443"/>
            <a:chExt cx="4239593" cy="1539242"/>
          </a:xfrm>
        </p:grpSpPr>
        <p:sp>
          <p:nvSpPr>
            <p:cNvPr id="64" name="직사각형 63"/>
            <p:cNvSpPr/>
            <p:nvPr/>
          </p:nvSpPr>
          <p:spPr>
            <a:xfrm>
              <a:off x="410175" y="3055933"/>
              <a:ext cx="4197322" cy="1457752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410175" y="3238420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411977" y="3734064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112997" y="2974443"/>
              <a:ext cx="3054840" cy="31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SimpleDayDocumentController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6902" y="3230635"/>
              <a:ext cx="4169072" cy="506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  <a:ea typeface="HY견고딕" pitchFamily="18" charset="-127"/>
                </a:rPr>
                <a:t>-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r>
                <a:rPr lang="en-US" altLang="ko-KR" sz="1050" dirty="0">
                  <a:latin typeface="+mj-lt"/>
                  <a:ea typeface="HY견고딕" pitchFamily="18" charset="-127"/>
                </a:rPr>
                <a:t> : </a:t>
              </a:r>
              <a:r>
                <a:rPr lang="en-US" altLang="ko-KR" sz="1050" dirty="0" err="1">
                  <a:latin typeface="+mj-lt"/>
                  <a:ea typeface="HY견고딕" pitchFamily="18" charset="-127"/>
                </a:rPr>
                <a:t>StudyDocumentDAO</a:t>
              </a:r>
              <a:endParaRPr lang="en-US" altLang="ko-KR" sz="105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10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r>
                <a:rPr lang="en-US" altLang="ko-KR" sz="10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0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en-US" altLang="ko-KR" sz="10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StudyDocumentDBDAO</a:t>
              </a:r>
              <a:endParaRPr lang="ko-KR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06" y="3745208"/>
              <a:ext cx="3898283" cy="656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+</a:t>
              </a:r>
              <a:r>
                <a:rPr lang="en-US" altLang="ko-KR" sz="900" dirty="0" err="1" smtClean="0">
                  <a:latin typeface="+mj-lt"/>
                  <a:ea typeface="HY견고딕" pitchFamily="18" charset="-127"/>
                </a:rPr>
                <a:t>SimpleDayDocumentController</a:t>
              </a:r>
              <a:r>
                <a:rPr lang="en-US" altLang="ko-KR" sz="900" dirty="0" smtClean="0">
                  <a:latin typeface="+mj-lt"/>
                  <a:ea typeface="HY견고딕" pitchFamily="18" charset="-127"/>
                </a:rPr>
                <a:t>()</a:t>
              </a:r>
              <a:endParaRPr lang="ko-KR" altLang="en-US" sz="900" dirty="0">
                <a:latin typeface="+mj-lt"/>
                <a:ea typeface="HY견고딕" pitchFamily="18" charset="-127"/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+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getSimpleDayDocument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</a:t>
              </a:r>
              <a:r>
                <a:rPr lang="en-US" altLang="ko-KR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) : String[][]</a:t>
              </a:r>
              <a:endPara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en-US" altLang="ko-KR" sz="10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convertSimpleDayDocument</a:t>
              </a:r>
              <a:r>
                <a:rPr lang="en-US" altLang="ko-KR" sz="1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(String) : String[][]</a:t>
              </a:r>
              <a:endParaRPr lang="en-US" altLang="ko-KR" sz="1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993937" y="3433564"/>
            <a:ext cx="316224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SEQUENCE  DIAGRAM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Daesub Kim\Desktop\Icons8 (7)\Timeline_2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20" y="2044450"/>
            <a:ext cx="861428" cy="86142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41276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225652"/>
            <a:ext cx="6696744" cy="955768"/>
          </a:xfrm>
          <a:prstGeom prst="rect">
            <a:avLst/>
          </a:prstGeom>
          <a:noFill/>
          <a:ln w="22225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64310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2668" y="1067222"/>
            <a:ext cx="21694588" cy="3670994"/>
            <a:chOff x="42668" y="1067222"/>
            <a:chExt cx="21694588" cy="367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4"/>
            <a:stretch/>
          </p:blipFill>
          <p:spPr bwMode="auto">
            <a:xfrm>
              <a:off x="349769" y="2099791"/>
              <a:ext cx="21387487" cy="2638425"/>
            </a:xfrm>
            <a:prstGeom prst="rect">
              <a:avLst/>
            </a:prstGeom>
            <a:noFill/>
            <a:ln w="25400">
              <a:solidFill>
                <a:srgbClr val="28B3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287" y="1237878"/>
              <a:ext cx="8018463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8" y="1067222"/>
              <a:ext cx="303847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2771800" y="2947478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 4.16435E-6 L -1.12413 0.00472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06" y="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7" y="864310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0333656" y="1067222"/>
            <a:ext cx="21694588" cy="3670994"/>
            <a:chOff x="42668" y="1067222"/>
            <a:chExt cx="21694588" cy="367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4"/>
            <a:stretch/>
          </p:blipFill>
          <p:spPr bwMode="auto">
            <a:xfrm>
              <a:off x="349769" y="2099791"/>
              <a:ext cx="21387487" cy="2638425"/>
            </a:xfrm>
            <a:prstGeom prst="rect">
              <a:avLst/>
            </a:prstGeom>
            <a:noFill/>
            <a:ln w="25400">
              <a:solidFill>
                <a:srgbClr val="28B3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287" y="1237878"/>
              <a:ext cx="8018463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8" y="1067222"/>
              <a:ext cx="303847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2377209" y="1237878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528" y="3289549"/>
            <a:ext cx="1540339" cy="360040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83968" y="1235695"/>
            <a:ext cx="2304256" cy="487957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0770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일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정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3074" name="Picture 2" descr="C:\Users\jungyoonkim\Desktop\중간프로젝트\시퀀스다이어그램\DB시퀀스\일정 추가하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2" y="864310"/>
            <a:ext cx="8827644" cy="45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12664282" y="1067222"/>
            <a:ext cx="21694588" cy="3670994"/>
            <a:chOff x="42668" y="1067222"/>
            <a:chExt cx="21694588" cy="367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4"/>
            <a:stretch/>
          </p:blipFill>
          <p:spPr bwMode="auto">
            <a:xfrm>
              <a:off x="349769" y="2099791"/>
              <a:ext cx="21387487" cy="2638425"/>
            </a:xfrm>
            <a:prstGeom prst="rect">
              <a:avLst/>
            </a:prstGeom>
            <a:noFill/>
            <a:ln w="25400">
              <a:solidFill>
                <a:srgbClr val="28B3B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6287" y="1237878"/>
              <a:ext cx="8018463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8" y="1067222"/>
              <a:ext cx="303847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1524514" y="3612305"/>
            <a:ext cx="1540339" cy="276790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48264" y="1237878"/>
            <a:ext cx="1099536" cy="485775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372" y="3903100"/>
            <a:ext cx="770169" cy="276790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66427" y="1237877"/>
            <a:ext cx="2165813" cy="485775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98892" y="3433564"/>
            <a:ext cx="2952329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PROGRAM OUTLINE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jungyoonkim\Downloads\Outline-100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22" y="2045727"/>
            <a:ext cx="862355" cy="862355"/>
          </a:xfrm>
          <a:prstGeom prst="rect">
            <a:avLst/>
          </a:prstGeom>
          <a:noFill/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2411760" y="1973740"/>
            <a:ext cx="3059495" cy="955768"/>
          </a:xfrm>
          <a:prstGeom prst="rect">
            <a:avLst/>
          </a:prstGeom>
          <a:noFill/>
          <a:ln w="22225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3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/>
          <a:stretch/>
        </p:blipFill>
        <p:spPr bwMode="auto">
          <a:xfrm>
            <a:off x="386607" y="2060980"/>
            <a:ext cx="6210976" cy="1129376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" y="3262364"/>
            <a:ext cx="8361857" cy="121391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60" y="1210460"/>
            <a:ext cx="1558569" cy="8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1316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69" y="1210460"/>
            <a:ext cx="832707" cy="78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2" y="2689038"/>
            <a:ext cx="953340" cy="54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2" y="2679894"/>
            <a:ext cx="687984" cy="5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7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/>
          <a:stretch/>
        </p:blipFill>
        <p:spPr bwMode="auto">
          <a:xfrm>
            <a:off x="386607" y="2060980"/>
            <a:ext cx="6210976" cy="1129376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" y="3262364"/>
            <a:ext cx="8361857" cy="121391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60" y="1210460"/>
            <a:ext cx="1558569" cy="8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201316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69" y="1210460"/>
            <a:ext cx="832707" cy="78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2" y="2689038"/>
            <a:ext cx="953340" cy="54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2" y="2679894"/>
            <a:ext cx="687984" cy="5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945927" y="2842949"/>
            <a:ext cx="1833985" cy="158567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35757" y="1173884"/>
            <a:ext cx="833620" cy="39338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/>
          <a:stretch/>
        </p:blipFill>
        <p:spPr bwMode="auto">
          <a:xfrm>
            <a:off x="386607" y="2060980"/>
            <a:ext cx="6210976" cy="1129376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07" y="3262364"/>
            <a:ext cx="8361857" cy="121391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60" y="1210460"/>
            <a:ext cx="1558569" cy="8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00" y="1201316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69" y="1210460"/>
            <a:ext cx="832707" cy="78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2" y="2689038"/>
            <a:ext cx="953340" cy="544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2" y="2679894"/>
            <a:ext cx="687984" cy="51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051721" y="3729043"/>
            <a:ext cx="760794" cy="158567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32046" y="1142521"/>
            <a:ext cx="1620073" cy="39338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936169" y="4081636"/>
            <a:ext cx="2402473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936169" y="4297660"/>
            <a:ext cx="3503735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861972" y="2696473"/>
            <a:ext cx="953340" cy="264591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095912" y="2696473"/>
            <a:ext cx="687984" cy="26459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6" name="그림 5" descr="C:\Users\Daesub Kim\Desktop\새문서추가하기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3797862" y="2857500"/>
            <a:ext cx="4374538" cy="720080"/>
          </a:xfrm>
          <a:prstGeom prst="rect">
            <a:avLst/>
          </a:prstGeom>
          <a:noFill/>
          <a:ln w="22225">
            <a:solidFill>
              <a:srgbClr val="28B3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4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4" y="2319348"/>
            <a:ext cx="16350196" cy="249878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7" y="1470908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048" y="3284520"/>
            <a:ext cx="3016783" cy="911563"/>
            <a:chOff x="372947" y="2959764"/>
            <a:chExt cx="4385578" cy="1416076"/>
          </a:xfrm>
        </p:grpSpPr>
        <p:sp>
          <p:nvSpPr>
            <p:cNvPr id="12" name="직사각형 11"/>
            <p:cNvSpPr/>
            <p:nvPr/>
          </p:nvSpPr>
          <p:spPr>
            <a:xfrm>
              <a:off x="410175" y="3055932"/>
              <a:ext cx="4197322" cy="1319908"/>
            </a:xfrm>
            <a:prstGeom prst="rect">
              <a:avLst/>
            </a:prstGeom>
            <a:solidFill>
              <a:srgbClr val="FFFFBD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09236" y="336547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09236" y="3989385"/>
              <a:ext cx="419732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63640" y="2959764"/>
              <a:ext cx="2890393" cy="454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 err="1" smtClean="0"/>
                <a:t>StudyDocumentDBDAO</a:t>
              </a:r>
              <a:endParaRPr lang="ko-KR" altLang="en-US" sz="13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2947" y="3283205"/>
              <a:ext cx="4385578" cy="609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en-US" altLang="ko-KR" sz="9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dbDAO</a:t>
              </a:r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 : </a:t>
              </a:r>
              <a:r>
                <a:rPr lang="en-US" altLang="ko-KR" sz="9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LinkedList</a:t>
              </a:r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&lt;</a:t>
              </a:r>
              <a:r>
                <a:rPr lang="en-US" altLang="ko-KR" sz="95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StudyDocumentInfo</a:t>
              </a:r>
              <a:r>
                <a:rPr lang="en-US" altLang="ko-KR" sz="95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itchFamily="18" charset="-127"/>
                  <a:ea typeface="HY견고딕" pitchFamily="18" charset="-127"/>
                </a:rPr>
                <a:t>&gt;</a:t>
              </a:r>
            </a:p>
            <a:p>
              <a:r>
                <a:rPr lang="en-US" altLang="ko-KR" sz="1000" dirty="0" smtClean="0">
                  <a:latin typeface="+mj-lt"/>
                </a:rPr>
                <a:t>- </a:t>
              </a:r>
              <a:r>
                <a:rPr lang="en-US" altLang="ko-KR" sz="1000" dirty="0" err="1" smtClean="0">
                  <a:latin typeface="+mj-lt"/>
                </a:rPr>
                <a:t>obj</a:t>
              </a:r>
              <a:r>
                <a:rPr lang="en-US" altLang="ko-KR" sz="1000" dirty="0" smtClean="0">
                  <a:latin typeface="+mj-lt"/>
                </a:rPr>
                <a:t> : </a:t>
              </a:r>
              <a:r>
                <a:rPr lang="en-US" altLang="ko-KR" sz="1000" dirty="0" err="1" smtClean="0">
                  <a:latin typeface="+mj-lt"/>
                </a:rPr>
                <a:t>StudyDocumentDBDAO</a:t>
              </a:r>
              <a:r>
                <a:rPr lang="en-US" altLang="ko-KR" sz="1000" dirty="0" smtClean="0">
                  <a:latin typeface="+mj-lt"/>
                </a:rPr>
                <a:t>&lt;&lt;final&gt;&gt;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175" y="3921627"/>
              <a:ext cx="3095143" cy="406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- </a:t>
              </a:r>
              <a:r>
                <a:rPr lang="en-US" altLang="ko-KR" sz="1100" dirty="0" err="1" smtClean="0"/>
                <a:t>StudyDocumentDBDAO</a:t>
              </a:r>
              <a:r>
                <a:rPr lang="en-US" altLang="ko-KR" sz="1100" dirty="0" smtClean="0"/>
                <a:t>( )  ...</a:t>
              </a: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39" y="1476842"/>
            <a:ext cx="1368152" cy="7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21644" y="2842949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860" y="3319774"/>
            <a:ext cx="3016783" cy="921874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0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4" y="2319348"/>
            <a:ext cx="16350196" cy="2498787"/>
          </a:xfrm>
          <a:prstGeom prst="rect">
            <a:avLst/>
          </a:prstGeom>
          <a:noFill/>
          <a:ln w="19050">
            <a:solidFill>
              <a:srgbClr val="28B3B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17" y="1470908"/>
            <a:ext cx="1549766" cy="81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39" y="1476842"/>
            <a:ext cx="1368152" cy="7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303645" y="1395375"/>
            <a:ext cx="154033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3734932" y="2497460"/>
            <a:ext cx="1845180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130120" y="2785492"/>
            <a:ext cx="1152128" cy="0"/>
          </a:xfrm>
          <a:prstGeom prst="line">
            <a:avLst/>
          </a:prstGeom>
          <a:ln w="28575">
            <a:solidFill>
              <a:srgbClr val="286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131840" y="3207709"/>
            <a:ext cx="663760" cy="28803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72416" y="3554366"/>
            <a:ext cx="663760" cy="288032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9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2217" y="1395375"/>
            <a:ext cx="16359623" cy="3422760"/>
            <a:chOff x="512217" y="1395375"/>
            <a:chExt cx="16359623" cy="34227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44" y="2319348"/>
              <a:ext cx="16350196" cy="2498787"/>
            </a:xfrm>
            <a:prstGeom prst="rect">
              <a:avLst/>
            </a:prstGeom>
            <a:noFill/>
            <a:ln w="19050">
              <a:solidFill>
                <a:srgbClr val="28B3B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17" y="1470908"/>
              <a:ext cx="1549766" cy="810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739" y="1476842"/>
              <a:ext cx="1368152" cy="733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303645" y="1395375"/>
              <a:ext cx="1540339" cy="480899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734932" y="2497460"/>
              <a:ext cx="1845180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130120" y="2785492"/>
              <a:ext cx="1152128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131840" y="3207709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72416" y="3554366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1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8516E-6 L -0.95052 -3.28516E-6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\Users\Daesub Kim\Desktop\새문서추가하기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71189"/>
            <a:ext cx="7344816" cy="4477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624" y="319859"/>
            <a:ext cx="54777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Sequence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새 문서 추가하기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-8179812" y="1395375"/>
            <a:ext cx="16359623" cy="3422760"/>
            <a:chOff x="512217" y="1395375"/>
            <a:chExt cx="16359623" cy="342276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44" y="2319348"/>
              <a:ext cx="16350196" cy="2498787"/>
            </a:xfrm>
            <a:prstGeom prst="rect">
              <a:avLst/>
            </a:prstGeom>
            <a:noFill/>
            <a:ln w="19050">
              <a:solidFill>
                <a:srgbClr val="28B3B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17" y="1470908"/>
              <a:ext cx="1549766" cy="810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739" y="1476842"/>
              <a:ext cx="1368152" cy="733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303645" y="1395375"/>
              <a:ext cx="1540339" cy="480899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3734932" y="2497460"/>
              <a:ext cx="1845180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130120" y="2785492"/>
              <a:ext cx="1152128" cy="0"/>
            </a:xfrm>
            <a:prstGeom prst="line">
              <a:avLst/>
            </a:prstGeom>
            <a:ln w="28575">
              <a:solidFill>
                <a:srgbClr val="286A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131840" y="3207709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72416" y="3554366"/>
              <a:ext cx="663760" cy="288032"/>
            </a:xfrm>
            <a:prstGeom prst="rect">
              <a:avLst/>
            </a:prstGeom>
            <a:solidFill>
              <a:srgbClr val="28B3BA">
                <a:alpha val="0"/>
              </a:srgbClr>
            </a:solidFill>
            <a:ln w="38100">
              <a:solidFill>
                <a:srgbClr val="286A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7" y="1345556"/>
            <a:ext cx="4506049" cy="89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592" y="1783506"/>
            <a:ext cx="1154605" cy="46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456" y="1797044"/>
            <a:ext cx="1067316" cy="4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19887" y="1345556"/>
            <a:ext cx="225079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821462" y="1345556"/>
            <a:ext cx="2250799" cy="480899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455760" y="1738378"/>
            <a:ext cx="1169659" cy="408874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03284" y="1738378"/>
            <a:ext cx="1169659" cy="408874"/>
          </a:xfrm>
          <a:prstGeom prst="rect">
            <a:avLst/>
          </a:prstGeom>
          <a:solidFill>
            <a:srgbClr val="28B3BA">
              <a:alpha val="0"/>
            </a:srgbClr>
          </a:solidFill>
          <a:ln w="38100">
            <a:solidFill>
              <a:srgbClr val="286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946861" y="3862062"/>
            <a:ext cx="3776642" cy="0"/>
          </a:xfrm>
          <a:prstGeom prst="straightConnector1">
            <a:avLst/>
          </a:prstGeom>
          <a:ln w="38100">
            <a:solidFill>
              <a:srgbClr val="286A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1701512" y="3513389"/>
            <a:ext cx="4375639" cy="0"/>
          </a:xfrm>
          <a:prstGeom prst="straightConnector1">
            <a:avLst/>
          </a:prstGeom>
          <a:ln w="38100">
            <a:solidFill>
              <a:srgbClr val="286A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339816" y="3803070"/>
            <a:ext cx="101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86A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ko-KR" altLang="en-US" sz="2400" b="1" dirty="0">
              <a:solidFill>
                <a:srgbClr val="286A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37010" y="3075196"/>
            <a:ext cx="101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286A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endParaRPr lang="ko-KR" altLang="en-US" sz="2400" b="1" dirty="0">
              <a:solidFill>
                <a:srgbClr val="286A7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05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2832" y="319859"/>
            <a:ext cx="45432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 ( </a:t>
            </a:r>
            <a:r>
              <a:rPr lang="ko-KR" alt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문서 저장하기 </a:t>
            </a:r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9"/>
            <a:ext cx="9144000" cy="52229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522427"/>
            <a:ext cx="7311864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46" y="8776"/>
            <a:ext cx="8159085" cy="272367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2740" y="53888"/>
            <a:ext cx="2604369" cy="464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052" y="1237163"/>
            <a:ext cx="3866491" cy="176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28069" y="49935"/>
            <a:ext cx="2827353" cy="468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56530" y="1414098"/>
            <a:ext cx="2448272" cy="219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61195" y="1849388"/>
            <a:ext cx="4262933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55422" y="49935"/>
            <a:ext cx="1787417" cy="468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6459" y="2137420"/>
            <a:ext cx="403244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jungyoonkim\Downloads\l12866-java-eps-logo-99090_zps40c91a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5292"/>
            <a:ext cx="2717250" cy="27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spiritualleader.org/wp-content/uploads/2013/11/study-distraction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172750"/>
            <a:ext cx="3371165" cy="22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gpht.com/__OfcCb_cbRK88hT9KxnCsSqGPFZixs4dYu9Aw2HRZt85080S6zTQwGzYXEKFvfKRQ=w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24364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fc02.deviantart.net/fs71/i/2013/101/2/4/word_by_navdbest-d6186w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029" y="951111"/>
            <a:ext cx="2050405" cy="205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15563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9"/>
            <a:ext cx="9144000" cy="5222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1088" y="1612260"/>
            <a:ext cx="7992911" cy="16706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0" y="-42145"/>
            <a:ext cx="12889432" cy="5681223"/>
            <a:chOff x="-353220" y="854841"/>
            <a:chExt cx="11525808" cy="439897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53220" y="854841"/>
              <a:ext cx="7229475" cy="38481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9188" y="872314"/>
              <a:ext cx="4343400" cy="4381500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1187624" y="-19579"/>
            <a:ext cx="3132880" cy="500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7505" y="1423188"/>
            <a:ext cx="2387680" cy="282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275856" y="867478"/>
            <a:ext cx="6643947" cy="541749"/>
            <a:chOff x="3841691" y="1027757"/>
            <a:chExt cx="4419600" cy="3238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1691" y="1027757"/>
              <a:ext cx="4419600" cy="3238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853778" y="1052561"/>
              <a:ext cx="4397987" cy="2913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330042" y="1864711"/>
            <a:ext cx="12969937" cy="265684"/>
            <a:chOff x="-330042" y="1864711"/>
            <a:chExt cx="12969937" cy="2656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0042" y="1883123"/>
              <a:ext cx="12969937" cy="239491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-36511" y="1864711"/>
              <a:ext cx="12676406" cy="2656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337019" y="0"/>
            <a:ext cx="2483744" cy="500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025185" y="2121819"/>
            <a:ext cx="2266895" cy="264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75285" y="2641476"/>
            <a:ext cx="7656876" cy="264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4427488" y="888985"/>
            <a:ext cx="4813954" cy="487816"/>
            <a:chOff x="6557171" y="2188756"/>
            <a:chExt cx="4123557" cy="35213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75453" y="2190082"/>
              <a:ext cx="4105275" cy="323850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6557171" y="2188756"/>
              <a:ext cx="4123557" cy="3521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66961" y="943059"/>
            <a:ext cx="12313367" cy="422016"/>
            <a:chOff x="2339752" y="882737"/>
            <a:chExt cx="12134850" cy="416242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39752" y="910956"/>
              <a:ext cx="12134850" cy="371475"/>
            </a:xfrm>
            <a:prstGeom prst="rect">
              <a:avLst/>
            </a:prstGeom>
          </p:spPr>
        </p:pic>
        <p:sp>
          <p:nvSpPr>
            <p:cNvPr id="62" name="직사각형 61"/>
            <p:cNvSpPr/>
            <p:nvPr/>
          </p:nvSpPr>
          <p:spPr>
            <a:xfrm>
              <a:off x="2339752" y="882737"/>
              <a:ext cx="12134850" cy="4162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2969369" y="-9525"/>
            <a:ext cx="1264035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6646390" y="4653480"/>
            <a:ext cx="2422561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078973" y="4892774"/>
            <a:ext cx="1654641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557994" y="3558530"/>
            <a:ext cx="2202328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899052" y="3971344"/>
            <a:ext cx="3546872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885203" y="4009628"/>
            <a:ext cx="2422561" cy="279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302715" y="4554974"/>
            <a:ext cx="4291715" cy="254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ㅁ</a:t>
            </a: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251059" y="0"/>
            <a:ext cx="1545077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796136" y="5755"/>
            <a:ext cx="1545077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336911" y="-3770"/>
            <a:ext cx="1699585" cy="481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1322467" y="791585"/>
            <a:ext cx="6858843" cy="2286315"/>
            <a:chOff x="1322467" y="791585"/>
            <a:chExt cx="6858843" cy="2286315"/>
          </a:xfrm>
        </p:grpSpPr>
        <p:sp>
          <p:nvSpPr>
            <p:cNvPr id="90" name="직사각형 89"/>
            <p:cNvSpPr/>
            <p:nvPr/>
          </p:nvSpPr>
          <p:spPr>
            <a:xfrm>
              <a:off x="1322467" y="2823592"/>
              <a:ext cx="2664817" cy="254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2347313" y="791585"/>
              <a:ext cx="5833997" cy="457731"/>
              <a:chOff x="7957814" y="2763170"/>
              <a:chExt cx="4720887" cy="289351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73213" y="2763170"/>
                <a:ext cx="4486275" cy="285750"/>
              </a:xfrm>
              <a:prstGeom prst="rect">
                <a:avLst/>
              </a:prstGeom>
            </p:spPr>
          </p:pic>
          <p:sp>
            <p:nvSpPr>
              <p:cNvPr id="104" name="직사각형 103"/>
              <p:cNvSpPr/>
              <p:nvPr/>
            </p:nvSpPr>
            <p:spPr>
              <a:xfrm>
                <a:off x="7957814" y="2772782"/>
                <a:ext cx="4720887" cy="2797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0" name="그룹 109"/>
          <p:cNvGrpSpPr/>
          <p:nvPr/>
        </p:nvGrpSpPr>
        <p:grpSpPr>
          <a:xfrm>
            <a:off x="366961" y="824490"/>
            <a:ext cx="7961203" cy="2609074"/>
            <a:chOff x="366961" y="824490"/>
            <a:chExt cx="7961203" cy="2609074"/>
          </a:xfrm>
        </p:grpSpPr>
        <p:sp>
          <p:nvSpPr>
            <p:cNvPr id="93" name="직사각형 92"/>
            <p:cNvSpPr/>
            <p:nvPr/>
          </p:nvSpPr>
          <p:spPr>
            <a:xfrm>
              <a:off x="366961" y="3179256"/>
              <a:ext cx="4720887" cy="2543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555764" y="824490"/>
              <a:ext cx="7772400" cy="316236"/>
              <a:chOff x="555764" y="824490"/>
              <a:chExt cx="7772400" cy="316236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764" y="861677"/>
                <a:ext cx="7772400" cy="276225"/>
              </a:xfrm>
              <a:prstGeom prst="rect">
                <a:avLst/>
              </a:prstGeom>
            </p:spPr>
          </p:pic>
          <p:sp>
            <p:nvSpPr>
              <p:cNvPr id="108" name="직사각형 107"/>
              <p:cNvSpPr/>
              <p:nvPr/>
            </p:nvSpPr>
            <p:spPr>
              <a:xfrm>
                <a:off x="555764" y="824490"/>
                <a:ext cx="7746585" cy="31623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2933541" y="780675"/>
            <a:ext cx="5789633" cy="520786"/>
            <a:chOff x="8302349" y="2754131"/>
            <a:chExt cx="3427888" cy="310065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17767" y="2778191"/>
              <a:ext cx="3400425" cy="276225"/>
            </a:xfrm>
            <a:prstGeom prst="rect">
              <a:avLst/>
            </a:prstGeom>
          </p:spPr>
        </p:pic>
        <p:sp>
          <p:nvSpPr>
            <p:cNvPr id="112" name="직사각형 111"/>
            <p:cNvSpPr/>
            <p:nvPr/>
          </p:nvSpPr>
          <p:spPr>
            <a:xfrm>
              <a:off x="8302349" y="2754131"/>
              <a:ext cx="3427888" cy="310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581239" y="648155"/>
            <a:ext cx="6607927" cy="722498"/>
            <a:chOff x="7892891" y="3123157"/>
            <a:chExt cx="3231837" cy="308010"/>
          </a:xfrm>
        </p:grpSpPr>
        <p:pic>
          <p:nvPicPr>
            <p:cNvPr id="114" name="그림 113" descr="화면 캡처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891" y="3123157"/>
              <a:ext cx="3219899" cy="304843"/>
            </a:xfrm>
            <a:prstGeom prst="rect">
              <a:avLst/>
            </a:prstGeom>
          </p:spPr>
        </p:pic>
        <p:sp>
          <p:nvSpPr>
            <p:cNvPr id="115" name="직사각형 114"/>
            <p:cNvSpPr/>
            <p:nvPr/>
          </p:nvSpPr>
          <p:spPr>
            <a:xfrm>
              <a:off x="7907689" y="3123159"/>
              <a:ext cx="3217039" cy="3080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1999842" y="901857"/>
            <a:ext cx="8603699" cy="469619"/>
            <a:chOff x="3891614" y="2331559"/>
            <a:chExt cx="7056800" cy="290134"/>
          </a:xfrm>
        </p:grpSpPr>
        <p:pic>
          <p:nvPicPr>
            <p:cNvPr id="117" name="그림 116" descr="화면 캡처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614" y="2351760"/>
              <a:ext cx="7056800" cy="269933"/>
            </a:xfrm>
            <a:prstGeom prst="rect">
              <a:avLst/>
            </a:prstGeom>
          </p:spPr>
        </p:pic>
        <p:sp>
          <p:nvSpPr>
            <p:cNvPr id="118" name="직사각형 117"/>
            <p:cNvSpPr/>
            <p:nvPr/>
          </p:nvSpPr>
          <p:spPr>
            <a:xfrm>
              <a:off x="3898063" y="2331559"/>
              <a:ext cx="7050351" cy="2708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172404" y="704811"/>
            <a:ext cx="5902188" cy="559209"/>
            <a:chOff x="5158207" y="2989325"/>
            <a:chExt cx="5902188" cy="559209"/>
          </a:xfrm>
        </p:grpSpPr>
        <p:pic>
          <p:nvPicPr>
            <p:cNvPr id="129" name="그림 128" descr="화면 캡처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207" y="3004492"/>
              <a:ext cx="5902188" cy="530886"/>
            </a:xfrm>
            <a:prstGeom prst="rect">
              <a:avLst/>
            </a:prstGeom>
          </p:spPr>
        </p:pic>
        <p:sp>
          <p:nvSpPr>
            <p:cNvPr id="131" name="직사각형 130"/>
            <p:cNvSpPr/>
            <p:nvPr/>
          </p:nvSpPr>
          <p:spPr>
            <a:xfrm>
              <a:off x="5158207" y="2989325"/>
              <a:ext cx="5870905" cy="5592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6363548" y="4225652"/>
            <a:ext cx="1504219" cy="279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그룹 136"/>
          <p:cNvGrpSpPr/>
          <p:nvPr/>
        </p:nvGrpSpPr>
        <p:grpSpPr>
          <a:xfrm>
            <a:off x="4029267" y="815845"/>
            <a:ext cx="3598180" cy="430860"/>
            <a:chOff x="4536019" y="873844"/>
            <a:chExt cx="2720340" cy="295937"/>
          </a:xfrm>
        </p:grpSpPr>
        <p:pic>
          <p:nvPicPr>
            <p:cNvPr id="135" name="그림 134" descr="화면 캡처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019" y="885742"/>
              <a:ext cx="2698367" cy="284039"/>
            </a:xfrm>
            <a:prstGeom prst="rect">
              <a:avLst/>
            </a:prstGeom>
          </p:spPr>
        </p:pic>
        <p:sp>
          <p:nvSpPr>
            <p:cNvPr id="136" name="직사각형 135"/>
            <p:cNvSpPr/>
            <p:nvPr/>
          </p:nvSpPr>
          <p:spPr>
            <a:xfrm>
              <a:off x="4536267" y="873844"/>
              <a:ext cx="2720092" cy="290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4305758" y="893476"/>
            <a:ext cx="3407931" cy="364978"/>
            <a:chOff x="8868925" y="2989325"/>
            <a:chExt cx="3407931" cy="364978"/>
          </a:xfrm>
        </p:grpSpPr>
        <p:pic>
          <p:nvPicPr>
            <p:cNvPr id="139" name="그림 138" descr="화면 캡처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00" y="3011781"/>
              <a:ext cx="3322456" cy="342522"/>
            </a:xfrm>
            <a:prstGeom prst="rect">
              <a:avLst/>
            </a:prstGeom>
          </p:spPr>
        </p:pic>
        <p:sp>
          <p:nvSpPr>
            <p:cNvPr id="141" name="직사각형 140"/>
            <p:cNvSpPr/>
            <p:nvPr/>
          </p:nvSpPr>
          <p:spPr>
            <a:xfrm>
              <a:off x="8868925" y="2989325"/>
              <a:ext cx="3407931" cy="3649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4002102" y="823693"/>
            <a:ext cx="3263932" cy="428407"/>
            <a:chOff x="9548714" y="3092121"/>
            <a:chExt cx="1122322" cy="155004"/>
          </a:xfrm>
        </p:grpSpPr>
        <p:pic>
          <p:nvPicPr>
            <p:cNvPr id="143" name="그림 142" descr="화면 캡처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4564" y="3094939"/>
              <a:ext cx="1095528" cy="142895"/>
            </a:xfrm>
            <a:prstGeom prst="rect">
              <a:avLst/>
            </a:prstGeom>
          </p:spPr>
        </p:pic>
        <p:sp>
          <p:nvSpPr>
            <p:cNvPr id="144" name="직사각형 143"/>
            <p:cNvSpPr/>
            <p:nvPr/>
          </p:nvSpPr>
          <p:spPr>
            <a:xfrm>
              <a:off x="9548714" y="3092121"/>
              <a:ext cx="1122322" cy="1550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41823 -4.44444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1" grpId="0" animBg="1"/>
      <p:bldP spid="21" grpId="1" animBg="1"/>
      <p:bldP spid="22" grpId="0" animBg="1"/>
      <p:bldP spid="22" grpId="1" animBg="1"/>
      <p:bldP spid="16" grpId="0" animBg="1"/>
      <p:bldP spid="16" grpId="1" animBg="1"/>
      <p:bldP spid="17" grpId="0" animBg="1"/>
      <p:bldP spid="17" grpId="1" animBg="1"/>
      <p:bldP spid="58" grpId="0" animBg="1"/>
      <p:bldP spid="58" grpId="1" animBg="1"/>
      <p:bldP spid="89" grpId="0" animBg="1"/>
      <p:bldP spid="89" grpId="1" animBg="1"/>
      <p:bldP spid="91" grpId="0" animBg="1"/>
      <p:bldP spid="92" grpId="0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97" grpId="0" animBg="1"/>
      <p:bldP spid="9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8977" y="319859"/>
            <a:ext cx="20842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Class Diagram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9"/>
            <a:ext cx="9144000" cy="5222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19672" y="3145532"/>
            <a:ext cx="7416824" cy="224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36" y="6067415"/>
            <a:ext cx="11410950" cy="44481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19672" y="3145532"/>
            <a:ext cx="2448272" cy="1249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44" y="2106645"/>
            <a:ext cx="6372200" cy="33277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22603" y="4570284"/>
            <a:ext cx="25202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36408" y="4980423"/>
            <a:ext cx="391763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42" y="5317853"/>
            <a:ext cx="8730716" cy="24387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55576" y="2641476"/>
            <a:ext cx="4392488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6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82093" y="2237916"/>
            <a:ext cx="23798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rgbClr val="002060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Lao UI" panose="020B0502040204020203" pitchFamily="34" charset="0"/>
                <a:ea typeface="Arial Unicode MS" panose="020B0604020202020204" pitchFamily="50" charset="-127"/>
                <a:cs typeface="Lao UI" panose="020B0502040204020203" pitchFamily="34" charset="0"/>
              </a:rPr>
              <a:t>Than   You</a:t>
            </a:r>
            <a:endParaRPr lang="en-US" altLang="ko-KR" sz="1600" dirty="0" smtClean="0">
              <a:solidFill>
                <a:srgbClr val="00206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Daesub Kim\Desktop\Bowing Man-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70" y="214892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  <p:pic>
        <p:nvPicPr>
          <p:cNvPr id="10" name="Picture 2" descr="C:\Users\JavaPro\Desktop\그림파일\6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054" y="1201316"/>
            <a:ext cx="3771378" cy="377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jungyoonkim\Downloads\l12866-java-eps-logo-99090_zps40c91a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87833"/>
            <a:ext cx="2717250" cy="271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JavaPro\Desktop\그림파일\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58326"/>
            <a:ext cx="247958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ungyoonkim\Downloads\Maintenance Filled-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13" y="22997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3131840" y="3487906"/>
            <a:ext cx="2611342" cy="0"/>
          </a:xfrm>
          <a:prstGeom prst="straightConnector1">
            <a:avLst/>
          </a:prstGeom>
          <a:ln w="889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5" descr="C:\Users\JavaPro\Desktop\그림파일\6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11" y="924206"/>
            <a:ext cx="1621662" cy="175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26428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83568" y="1129308"/>
            <a:ext cx="286809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Study Tool Kit  Program</a:t>
            </a:r>
            <a:endParaRPr lang="ko-KR" altLang="en-US" sz="23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63688" y="2117303"/>
            <a:ext cx="5004356" cy="78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⇒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학습 단계에 있는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Java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학습자들이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Source Code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의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  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내용을 손 쉽게 정리할 수 있도록 도와주는 프로그램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63688" y="3289548"/>
            <a:ext cx="5213906" cy="78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⇒ Source Code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의 학습 파일을 생성과 함께 학습 자료를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  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Arial Unicode MS" panose="020B0604020202020204" pitchFamily="50" charset="-127"/>
                <a:cs typeface="Arial Unicode MS" panose="020B0604020202020204" pitchFamily="50" charset="-127"/>
              </a:rPr>
              <a:t>체계적으로 관리해주는 간단한 일정 관리 프로그램 지원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14099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0" y="5426754"/>
            <a:ext cx="9165486" cy="1570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 flipV="1">
            <a:off x="0" y="5540337"/>
            <a:ext cx="9165486" cy="197483"/>
          </a:xfrm>
          <a:prstGeom prst="rect">
            <a:avLst/>
          </a:prstGeom>
          <a:solidFill>
            <a:srgbClr val="28B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4613"/>
            <a:ext cx="9144000" cy="0"/>
          </a:xfrm>
          <a:prstGeom prst="line">
            <a:avLst/>
          </a:prstGeom>
          <a:ln>
            <a:solidFill>
              <a:srgbClr val="28B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39552" y="1071913"/>
            <a:ext cx="465526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 Unicode MS" panose="020B0604020202020204" pitchFamily="50" charset="-127"/>
              </a:rPr>
              <a:t>시스템 한계 및 제공 서비스 단위</a:t>
            </a:r>
            <a:endParaRPr lang="ko-KR" altLang="en-US" sz="20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0756" y="1921396"/>
            <a:ext cx="601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1.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일정 관리 프로그램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⇒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학습자는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STK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프로그램의 월 기반 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Scheduler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를 활용하여 일정을 추가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수정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검색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삭제할 수 있다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.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51103" y="3474185"/>
            <a:ext cx="5885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2.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학습 문서 작성 프로그램</a:t>
            </a:r>
            <a:endParaRPr lang="en-US" altLang="ko-KR" sz="16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⇒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학습자는 작성한 작성 날짜 기반으로 관리되는 학습 문서를 추가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저장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삭제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열기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수정할 수 있다</a:t>
            </a:r>
            <a:r>
              <a:rPr lang="en-US" altLang="ko-KR" sz="1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Arial Unicode MS" panose="020B0604020202020204" pitchFamily="50" charset="-127"/>
              </a:rPr>
              <a:t>.</a:t>
            </a:r>
            <a:endParaRPr lang="ko-KR" altLang="en-US" sz="1600" spc="-15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4" y="319859"/>
            <a:ext cx="23342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ho Std" pitchFamily="18" charset="0"/>
              </a:rPr>
              <a:t>Program Outline</a:t>
            </a:r>
          </a:p>
        </p:txBody>
      </p:sp>
    </p:spTree>
    <p:extLst>
      <p:ext uri="{BB962C8B-B14F-4D97-AF65-F5344CB8AC3E}">
        <p14:creationId xmlns:p14="http://schemas.microsoft.com/office/powerpoint/2010/main" val="5937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6" y="0"/>
            <a:ext cx="9137883" cy="5714999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" y="1284733"/>
            <a:ext cx="9141331" cy="3145532"/>
          </a:xfrm>
          <a:prstGeom prst="rect">
            <a:avLst/>
          </a:prstGeom>
          <a:solidFill>
            <a:srgbClr val="28B3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98892" y="3433564"/>
            <a:ext cx="2952329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chemeClr val="bg1"/>
                </a:solidFill>
                <a:latin typeface="Soho Std" pitchFamily="18" charset="0"/>
                <a:ea typeface="Yoon 윤고딕 550_TT" pitchFamily="18" charset="-127"/>
              </a:rPr>
              <a:t>DB  STRUCTURE</a:t>
            </a:r>
            <a:endParaRPr lang="en-US" altLang="ko-KR" sz="2000" b="1" kern="0" dirty="0">
              <a:solidFill>
                <a:schemeClr val="bg1"/>
              </a:solidFill>
              <a:latin typeface="Soho Std" pitchFamily="18" charset="0"/>
              <a:ea typeface="Yoon 윤고딕 55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724129" y="2475164"/>
            <a:ext cx="34198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" y="2476905"/>
            <a:ext cx="34198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Daesub Kim\Desktop\Icons8 (7)\Database_2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58" y="1974165"/>
            <a:ext cx="1001998" cy="10019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1586</Words>
  <Application>Microsoft Office PowerPoint</Application>
  <PresentationFormat>화면 슬라이드 쇼(16:10)</PresentationFormat>
  <Paragraphs>293</Paragraphs>
  <Slides>42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Arial Unicode MS</vt:lpstr>
      <vt:lpstr>DINNeuzeitGrotesk Light</vt:lpstr>
      <vt:lpstr>HY견고딕</vt:lpstr>
      <vt:lpstr>HY헤드라인M</vt:lpstr>
      <vt:lpstr>Soho Std</vt:lpstr>
      <vt:lpstr>Yoon 윤고딕 550_TT</vt:lpstr>
      <vt:lpstr>맑은 고딕</vt:lpstr>
      <vt:lpstr>Arial</vt:lpstr>
      <vt:lpstr>Arial Narrow</vt:lpstr>
      <vt:lpstr>Lao UI</vt:lpstr>
      <vt:lpstr>Segoe UI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jungyoonkim</dc:creator>
  <cp:lastModifiedBy>Huni</cp:lastModifiedBy>
  <cp:revision>99</cp:revision>
  <dcterms:created xsi:type="dcterms:W3CDTF">2015-05-30T10:54:03Z</dcterms:created>
  <dcterms:modified xsi:type="dcterms:W3CDTF">2015-06-01T04:27:41Z</dcterms:modified>
</cp:coreProperties>
</file>